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3" r:id="rId4"/>
    <p:sldId id="274" r:id="rId5"/>
    <p:sldId id="257" r:id="rId6"/>
    <p:sldId id="258" r:id="rId7"/>
    <p:sldId id="275" r:id="rId8"/>
    <p:sldId id="261" r:id="rId9"/>
    <p:sldId id="260" r:id="rId10"/>
    <p:sldId id="276" r:id="rId11"/>
    <p:sldId id="266" r:id="rId12"/>
    <p:sldId id="262" r:id="rId13"/>
    <p:sldId id="277" r:id="rId14"/>
    <p:sldId id="267" r:id="rId15"/>
    <p:sldId id="268" r:id="rId16"/>
    <p:sldId id="269" r:id="rId17"/>
    <p:sldId id="270" r:id="rId18"/>
    <p:sldId id="271" r:id="rId19"/>
    <p:sldId id="272" r:id="rId20"/>
  </p:sldIdLst>
  <p:sldSz cx="12801600" cy="9601200" type="A3"/>
  <p:notesSz cx="9144000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024">
          <p15:clr>
            <a:srgbClr val="000000"/>
          </p15:clr>
        </p15:guide>
        <p15:guide id="2" pos="4032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yQTdnWx+H9THcqzC5hkI791na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522" y="-108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53D82-C4E2-45EA-859C-0ED3CC4B0F3C}" type="doc">
      <dgm:prSet loTypeId="urn:microsoft.com/office/officeart/2005/8/layout/matrix2" loCatId="matrix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9BDC4B34-CA5C-4163-A1F7-C732DFB6553D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от пассивного наблюдателя до организатора</a:t>
          </a:r>
          <a:endParaRPr lang="ru-RU" dirty="0"/>
        </a:p>
      </dgm:t>
    </dgm:pt>
    <dgm:pt modelId="{6521C56A-7099-4930-B121-E1B15CB6AE69}" type="parTrans" cxnId="{145EFDA1-66B1-4A56-B69C-0946E2768EED}">
      <dgm:prSet/>
      <dgm:spPr/>
      <dgm:t>
        <a:bodyPr/>
        <a:lstStyle/>
        <a:p>
          <a:endParaRPr lang="ru-RU"/>
        </a:p>
      </dgm:t>
    </dgm:pt>
    <dgm:pt modelId="{DD8ED6BF-FC70-4C22-AB2A-DB15489BB6C6}" type="sibTrans" cxnId="{145EFDA1-66B1-4A56-B69C-0946E2768EED}">
      <dgm:prSet/>
      <dgm:spPr/>
      <dgm:t>
        <a:bodyPr/>
        <a:lstStyle/>
        <a:p>
          <a:endParaRPr lang="ru-RU"/>
        </a:p>
      </dgm:t>
    </dgm:pt>
    <dgm:pt modelId="{943EB1F2-D1C6-4203-9A0F-D28D179EF844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КОЛЛЕКТИВ</a:t>
          </a:r>
          <a:endParaRPr lang="ru-RU" dirty="0"/>
        </a:p>
      </dgm:t>
    </dgm:pt>
    <dgm:pt modelId="{E9251D75-E5F0-4B3F-BA4A-8FEDDCCA050C}" type="parTrans" cxnId="{62D2482A-65C1-4EED-96C4-30DF5EBEDCF4}">
      <dgm:prSet/>
      <dgm:spPr/>
      <dgm:t>
        <a:bodyPr/>
        <a:lstStyle/>
        <a:p>
          <a:endParaRPr lang="ru-RU"/>
        </a:p>
      </dgm:t>
    </dgm:pt>
    <dgm:pt modelId="{60797993-BD27-492C-B00A-0F6DA67C1BD0}" type="sibTrans" cxnId="{62D2482A-65C1-4EED-96C4-30DF5EBEDCF4}">
      <dgm:prSet/>
      <dgm:spPr/>
      <dgm:t>
        <a:bodyPr/>
        <a:lstStyle/>
        <a:p>
          <a:endParaRPr lang="ru-RU"/>
        </a:p>
      </dgm:t>
    </dgm:pt>
    <dgm:pt modelId="{CD9B3FE3-0F80-4580-8D5A-D570FC2E4379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КЛАССНЫЙ РУКОВОДИТЕЛЬ</a:t>
          </a:r>
          <a:endParaRPr lang="ru-RU" dirty="0"/>
        </a:p>
      </dgm:t>
    </dgm:pt>
    <dgm:pt modelId="{84A52627-31EB-464C-A880-5696E098D4B3}" type="parTrans" cxnId="{E6428716-E25B-4F72-A2A5-D0E5B262D255}">
      <dgm:prSet/>
      <dgm:spPr/>
      <dgm:t>
        <a:bodyPr/>
        <a:lstStyle/>
        <a:p>
          <a:endParaRPr lang="ru-RU"/>
        </a:p>
      </dgm:t>
    </dgm:pt>
    <dgm:pt modelId="{2F1FE4A3-8458-4AAA-AEB8-DE30BBC25000}" type="sibTrans" cxnId="{E6428716-E25B-4F72-A2A5-D0E5B262D255}">
      <dgm:prSet/>
      <dgm:spPr/>
      <dgm:t>
        <a:bodyPr/>
        <a:lstStyle/>
        <a:p>
          <a:endParaRPr lang="ru-RU"/>
        </a:p>
      </dgm:t>
    </dgm:pt>
    <dgm:pt modelId="{676C400A-7E3D-4BB1-A2DC-F1E58133E5B7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err="1" smtClean="0"/>
            <a:t>межвозрастное</a:t>
          </a:r>
          <a:r>
            <a:rPr lang="ru-RU" dirty="0" smtClean="0"/>
            <a:t> взаимодействие</a:t>
          </a:r>
          <a:endParaRPr lang="ru-RU" dirty="0"/>
        </a:p>
      </dgm:t>
    </dgm:pt>
    <dgm:pt modelId="{BB859809-3D9C-41BD-8F6F-0BB11FD41AA2}" type="parTrans" cxnId="{CF5D6C49-650E-4424-9104-0A6350E2DD04}">
      <dgm:prSet/>
      <dgm:spPr/>
      <dgm:t>
        <a:bodyPr/>
        <a:lstStyle/>
        <a:p>
          <a:endParaRPr lang="ru-RU"/>
        </a:p>
      </dgm:t>
    </dgm:pt>
    <dgm:pt modelId="{32AA0229-F15D-4426-8AE6-40DB7F50348C}" type="sibTrans" cxnId="{CF5D6C49-650E-4424-9104-0A6350E2DD04}">
      <dgm:prSet/>
      <dgm:spPr/>
      <dgm:t>
        <a:bodyPr/>
        <a:lstStyle/>
        <a:p>
          <a:endParaRPr lang="ru-RU"/>
        </a:p>
      </dgm:t>
    </dgm:pt>
    <dgm:pt modelId="{2DA41741-037E-47B9-90BF-363CBCC9DE0F}">
      <dgm:prSet/>
      <dgm:spPr/>
      <dgm:t>
        <a:bodyPr/>
        <a:lstStyle/>
        <a:p>
          <a:endParaRPr lang="ru-RU" dirty="0"/>
        </a:p>
      </dgm:t>
    </dgm:pt>
    <dgm:pt modelId="{1EA3D4A5-60D4-461B-BC52-B50684EBF7EB}" type="parTrans" cxnId="{BAF5C48F-EBE1-4CE9-AF22-8B2AE0F7A95B}">
      <dgm:prSet/>
      <dgm:spPr/>
      <dgm:t>
        <a:bodyPr/>
        <a:lstStyle/>
        <a:p>
          <a:endParaRPr lang="ru-RU"/>
        </a:p>
      </dgm:t>
    </dgm:pt>
    <dgm:pt modelId="{D96A9B22-646C-4D45-BB84-D8D1456ED8B7}" type="sibTrans" cxnId="{BAF5C48F-EBE1-4CE9-AF22-8B2AE0F7A95B}">
      <dgm:prSet/>
      <dgm:spPr/>
      <dgm:t>
        <a:bodyPr/>
        <a:lstStyle/>
        <a:p>
          <a:endParaRPr lang="ru-RU"/>
        </a:p>
      </dgm:t>
    </dgm:pt>
    <dgm:pt modelId="{1D3358D8-7205-4AF6-9643-91E3B8AC84D2}" type="pres">
      <dgm:prSet presAssocID="{E7653D82-C4E2-45EA-859C-0ED3CC4B0F3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CDBFE1-82D4-490E-BE57-6EF6A9EC2DB3}" type="pres">
      <dgm:prSet presAssocID="{E7653D82-C4E2-45EA-859C-0ED3CC4B0F3C}" presName="axisShape" presStyleLbl="bgShp" presStyleIdx="0" presStyleCnt="1"/>
      <dgm:spPr/>
    </dgm:pt>
    <dgm:pt modelId="{60825E64-7503-4BD8-AB13-4B4B31EAB89F}" type="pres">
      <dgm:prSet presAssocID="{E7653D82-C4E2-45EA-859C-0ED3CC4B0F3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1091E-5B29-4F1E-80A5-0CAC70EACF75}" type="pres">
      <dgm:prSet presAssocID="{E7653D82-C4E2-45EA-859C-0ED3CC4B0F3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5CCFD-9697-4F7D-9607-BF00AAA68919}" type="pres">
      <dgm:prSet presAssocID="{E7653D82-C4E2-45EA-859C-0ED3CC4B0F3C}" presName="rect3" presStyleLbl="node1" presStyleIdx="2" presStyleCnt="4" custLinFactNeighborX="5809" custLinFactNeighborY="-13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22795-CD14-4165-80E0-625227D0A402}" type="pres">
      <dgm:prSet presAssocID="{E7653D82-C4E2-45EA-859C-0ED3CC4B0F3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F5C48F-EBE1-4CE9-AF22-8B2AE0F7A95B}" srcId="{E7653D82-C4E2-45EA-859C-0ED3CC4B0F3C}" destId="{2DA41741-037E-47B9-90BF-363CBCC9DE0F}" srcOrd="4" destOrd="0" parTransId="{1EA3D4A5-60D4-461B-BC52-B50684EBF7EB}" sibTransId="{D96A9B22-646C-4D45-BB84-D8D1456ED8B7}"/>
    <dgm:cxn modelId="{145EFDA1-66B1-4A56-B69C-0946E2768EED}" srcId="{E7653D82-C4E2-45EA-859C-0ED3CC4B0F3C}" destId="{9BDC4B34-CA5C-4163-A1F7-C732DFB6553D}" srcOrd="0" destOrd="0" parTransId="{6521C56A-7099-4930-B121-E1B15CB6AE69}" sibTransId="{DD8ED6BF-FC70-4C22-AB2A-DB15489BB6C6}"/>
    <dgm:cxn modelId="{4923F69D-268F-4EA7-9C3B-8238C5C96874}" type="presOf" srcId="{943EB1F2-D1C6-4203-9A0F-D28D179EF844}" destId="{33A1091E-5B29-4F1E-80A5-0CAC70EACF75}" srcOrd="0" destOrd="0" presId="urn:microsoft.com/office/officeart/2005/8/layout/matrix2"/>
    <dgm:cxn modelId="{E6428716-E25B-4F72-A2A5-D0E5B262D255}" srcId="{E7653D82-C4E2-45EA-859C-0ED3CC4B0F3C}" destId="{CD9B3FE3-0F80-4580-8D5A-D570FC2E4379}" srcOrd="2" destOrd="0" parTransId="{84A52627-31EB-464C-A880-5696E098D4B3}" sibTransId="{2F1FE4A3-8458-4AAA-AEB8-DE30BBC25000}"/>
    <dgm:cxn modelId="{62D2482A-65C1-4EED-96C4-30DF5EBEDCF4}" srcId="{E7653D82-C4E2-45EA-859C-0ED3CC4B0F3C}" destId="{943EB1F2-D1C6-4203-9A0F-D28D179EF844}" srcOrd="1" destOrd="0" parTransId="{E9251D75-E5F0-4B3F-BA4A-8FEDDCCA050C}" sibTransId="{60797993-BD27-492C-B00A-0F6DA67C1BD0}"/>
    <dgm:cxn modelId="{69AEA389-6493-4D55-BAE9-219781D374C6}" type="presOf" srcId="{CD9B3FE3-0F80-4580-8D5A-D570FC2E4379}" destId="{A7D5CCFD-9697-4F7D-9607-BF00AAA68919}" srcOrd="0" destOrd="0" presId="urn:microsoft.com/office/officeart/2005/8/layout/matrix2"/>
    <dgm:cxn modelId="{99C8131C-61D8-419C-942D-C61E6857C83A}" type="presOf" srcId="{676C400A-7E3D-4BB1-A2DC-F1E58133E5B7}" destId="{09022795-CD14-4165-80E0-625227D0A402}" srcOrd="0" destOrd="0" presId="urn:microsoft.com/office/officeart/2005/8/layout/matrix2"/>
    <dgm:cxn modelId="{CF5D6C49-650E-4424-9104-0A6350E2DD04}" srcId="{E7653D82-C4E2-45EA-859C-0ED3CC4B0F3C}" destId="{676C400A-7E3D-4BB1-A2DC-F1E58133E5B7}" srcOrd="3" destOrd="0" parTransId="{BB859809-3D9C-41BD-8F6F-0BB11FD41AA2}" sibTransId="{32AA0229-F15D-4426-8AE6-40DB7F50348C}"/>
    <dgm:cxn modelId="{9891E2A5-09C8-47CC-8D50-52E9F65ECB05}" type="presOf" srcId="{E7653D82-C4E2-45EA-859C-0ED3CC4B0F3C}" destId="{1D3358D8-7205-4AF6-9643-91E3B8AC84D2}" srcOrd="0" destOrd="0" presId="urn:microsoft.com/office/officeart/2005/8/layout/matrix2"/>
    <dgm:cxn modelId="{F93B17C3-C5DE-469F-9BDE-547FA1D482C2}" type="presOf" srcId="{9BDC4B34-CA5C-4163-A1F7-C732DFB6553D}" destId="{60825E64-7503-4BD8-AB13-4B4B31EAB89F}" srcOrd="0" destOrd="0" presId="urn:microsoft.com/office/officeart/2005/8/layout/matrix2"/>
    <dgm:cxn modelId="{A1AEDF85-45E3-4FD1-B9E3-4AC28DA0DB0F}" type="presParOf" srcId="{1D3358D8-7205-4AF6-9643-91E3B8AC84D2}" destId="{77CDBFE1-82D4-490E-BE57-6EF6A9EC2DB3}" srcOrd="0" destOrd="0" presId="urn:microsoft.com/office/officeart/2005/8/layout/matrix2"/>
    <dgm:cxn modelId="{3C233789-5FC7-4FED-8DF0-09328306E75C}" type="presParOf" srcId="{1D3358D8-7205-4AF6-9643-91E3B8AC84D2}" destId="{60825E64-7503-4BD8-AB13-4B4B31EAB89F}" srcOrd="1" destOrd="0" presId="urn:microsoft.com/office/officeart/2005/8/layout/matrix2"/>
    <dgm:cxn modelId="{B539ED57-D249-4AFA-A54A-5D9D637F9AE2}" type="presParOf" srcId="{1D3358D8-7205-4AF6-9643-91E3B8AC84D2}" destId="{33A1091E-5B29-4F1E-80A5-0CAC70EACF75}" srcOrd="2" destOrd="0" presId="urn:microsoft.com/office/officeart/2005/8/layout/matrix2"/>
    <dgm:cxn modelId="{FD713CCD-02F2-49BF-9B1C-2793A8CE71FF}" type="presParOf" srcId="{1D3358D8-7205-4AF6-9643-91E3B8AC84D2}" destId="{A7D5CCFD-9697-4F7D-9607-BF00AAA68919}" srcOrd="3" destOrd="0" presId="urn:microsoft.com/office/officeart/2005/8/layout/matrix2"/>
    <dgm:cxn modelId="{43489BEE-D5BE-44FC-AD31-ED5E9E36501B}" type="presParOf" srcId="{1D3358D8-7205-4AF6-9643-91E3B8AC84D2}" destId="{09022795-CD14-4165-80E0-625227D0A4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CDBFE1-82D4-490E-BE57-6EF6A9EC2DB3}">
      <dsp:nvSpPr>
        <dsp:cNvPr id="0" name=""/>
        <dsp:cNvSpPr/>
      </dsp:nvSpPr>
      <dsp:spPr>
        <a:xfrm>
          <a:off x="1781176" y="0"/>
          <a:ext cx="5832648" cy="583264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825E64-7503-4BD8-AB13-4B4B31EAB89F}">
      <dsp:nvSpPr>
        <dsp:cNvPr id="0" name=""/>
        <dsp:cNvSpPr/>
      </dsp:nvSpPr>
      <dsp:spPr>
        <a:xfrm>
          <a:off x="2160298" y="379122"/>
          <a:ext cx="2333059" cy="2333059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от пассивного наблюдателя до организатора</a:t>
          </a:r>
          <a:endParaRPr lang="ru-RU" sz="1900" kern="1200" dirty="0"/>
        </a:p>
      </dsp:txBody>
      <dsp:txXfrm>
        <a:off x="2160298" y="379122"/>
        <a:ext cx="2333059" cy="2333059"/>
      </dsp:txXfrm>
    </dsp:sp>
    <dsp:sp modelId="{33A1091E-5B29-4F1E-80A5-0CAC70EACF75}">
      <dsp:nvSpPr>
        <dsp:cNvPr id="0" name=""/>
        <dsp:cNvSpPr/>
      </dsp:nvSpPr>
      <dsp:spPr>
        <a:xfrm>
          <a:off x="4901642" y="379122"/>
          <a:ext cx="2333059" cy="233305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КОЛЛЕКТИВ</a:t>
          </a:r>
          <a:endParaRPr lang="ru-RU" sz="1900" kern="1200" dirty="0"/>
        </a:p>
      </dsp:txBody>
      <dsp:txXfrm>
        <a:off x="4901642" y="379122"/>
        <a:ext cx="2333059" cy="2333059"/>
      </dsp:txXfrm>
    </dsp:sp>
    <dsp:sp modelId="{A7D5CCFD-9697-4F7D-9607-BF00AAA68919}">
      <dsp:nvSpPr>
        <dsp:cNvPr id="0" name=""/>
        <dsp:cNvSpPr/>
      </dsp:nvSpPr>
      <dsp:spPr>
        <a:xfrm>
          <a:off x="2295825" y="3087873"/>
          <a:ext cx="2333059" cy="2333059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КЛАССНЫЙ РУКОВОДИТЕЛЬ</a:t>
          </a:r>
          <a:endParaRPr lang="ru-RU" sz="1900" kern="1200" dirty="0"/>
        </a:p>
      </dsp:txBody>
      <dsp:txXfrm>
        <a:off x="2295825" y="3087873"/>
        <a:ext cx="2333059" cy="2333059"/>
      </dsp:txXfrm>
    </dsp:sp>
    <dsp:sp modelId="{09022795-CD14-4165-80E0-625227D0A402}">
      <dsp:nvSpPr>
        <dsp:cNvPr id="0" name=""/>
        <dsp:cNvSpPr/>
      </dsp:nvSpPr>
      <dsp:spPr>
        <a:xfrm>
          <a:off x="4901642" y="3120466"/>
          <a:ext cx="2333059" cy="2333059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межвозрастное</a:t>
          </a:r>
          <a:r>
            <a:rPr lang="ru-RU" sz="1900" kern="1200" dirty="0" smtClean="0"/>
            <a:t> взаимодействие</a:t>
          </a:r>
          <a:endParaRPr lang="ru-RU" sz="1900" kern="1200" dirty="0"/>
        </a:p>
      </dsp:txBody>
      <dsp:txXfrm>
        <a:off x="4901642" y="3120466"/>
        <a:ext cx="2333059" cy="2333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1709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a5442cff80_0_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a5442cff8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6" name="Google Shape;4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960121" y="2982598"/>
            <a:ext cx="10881360" cy="205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50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880"/>
              </a:spcBef>
              <a:spcAft>
                <a:spcPts val="0"/>
              </a:spcAft>
              <a:buClr>
                <a:srgbClr val="888888"/>
              </a:buClr>
              <a:buSzPts val="4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640080" y="384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232626" y="-352264"/>
            <a:ext cx="6336348" cy="1152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6625273" y="3040382"/>
            <a:ext cx="8192135" cy="288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757872" y="266702"/>
            <a:ext cx="8192135" cy="8427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40080" y="384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1011239" y="6169662"/>
            <a:ext cx="10881360" cy="19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00"/>
              <a:buFont typeface="Calibri"/>
              <a:buNone/>
              <a:defRPr sz="63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1011239" y="4069400"/>
            <a:ext cx="10881360" cy="210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b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 sz="25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640080" y="384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640081" y="2240282"/>
            <a:ext cx="56540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508000" algn="l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3pPr>
            <a:lvl4pPr marL="1828800" lvl="3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4pPr>
            <a:lvl5pPr marL="2286000" lvl="4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»"/>
              <a:defRPr sz="2800"/>
            </a:lvl5pPr>
            <a:lvl6pPr marL="2743200" lvl="5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6pPr>
            <a:lvl7pPr marL="3200400" lvl="6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7pPr>
            <a:lvl8pPr marL="3657600" lvl="7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8pPr>
            <a:lvl9pPr marL="4114800" lvl="8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6507480" y="2240282"/>
            <a:ext cx="56540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508000" algn="l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  <a:defRPr sz="44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3pPr>
            <a:lvl4pPr marL="1828800" lvl="3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4pPr>
            <a:lvl5pPr marL="2286000" lvl="4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»"/>
              <a:defRPr sz="2800"/>
            </a:lvl5pPr>
            <a:lvl6pPr marL="2743200" lvl="5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6pPr>
            <a:lvl7pPr marL="3200400" lvl="6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7pPr>
            <a:lvl8pPr marL="3657600" lvl="7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8pPr>
            <a:lvl9pPr marL="4114800" lvl="8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640080" y="384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640080" y="2149160"/>
            <a:ext cx="5656263" cy="89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b" anchorCtr="0">
            <a:normAutofit/>
          </a:bodyPr>
          <a:lstStyle>
            <a:lvl1pPr marL="457200" lvl="0" indent="-2286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8pPr>
            <a:lvl9pPr marL="4114800" lvl="8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640080" y="3044825"/>
            <a:ext cx="5656263" cy="553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6503038" y="2149160"/>
            <a:ext cx="5658485" cy="89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b" anchorCtr="0">
            <a:normAutofit/>
          </a:bodyPr>
          <a:lstStyle>
            <a:lvl1pPr marL="457200" lvl="0" indent="-2286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None/>
              <a:defRPr sz="3800" b="1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/>
            </a:lvl2pPr>
            <a:lvl3pPr marL="1371600" lvl="2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3pPr>
            <a:lvl4pPr marL="1828800" lvl="3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4pPr>
            <a:lvl5pPr marL="2286000" lvl="4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5pPr>
            <a:lvl6pPr marL="2743200" lvl="5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6pPr>
            <a:lvl7pPr marL="3200400" lvl="6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7pPr>
            <a:lvl8pPr marL="3657600" lvl="7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8pPr>
            <a:lvl9pPr marL="4114800" lvl="8" indent="-228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6503038" y="3044825"/>
            <a:ext cx="5658485" cy="553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marL="914400" lvl="1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2pPr>
            <a:lvl3pPr marL="1371600" lvl="2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4pPr>
            <a:lvl5pPr marL="2286000" lvl="4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 sz="2500"/>
            </a:lvl5pPr>
            <a:lvl6pPr marL="2743200" lvl="5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6pPr>
            <a:lvl7pPr marL="3200400" lvl="6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7pPr>
            <a:lvl8pPr marL="3657600" lvl="7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8pPr>
            <a:lvl9pPr marL="4114800" lvl="8" indent="-38735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640080" y="384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640082" y="382270"/>
            <a:ext cx="4211638" cy="1626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005071" y="382273"/>
            <a:ext cx="7156450" cy="819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5461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  <a:defRPr sz="5000"/>
            </a:lvl1pPr>
            <a:lvl2pPr marL="914400" lvl="1" indent="-508000" algn="l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Char char="–"/>
              <a:defRPr sz="4400"/>
            </a:lvl2pPr>
            <a:lvl3pPr marL="1371600" lvl="2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3pPr>
            <a:lvl4pPr marL="1828800" lvl="3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–"/>
              <a:defRPr sz="3000"/>
            </a:lvl4pPr>
            <a:lvl5pPr marL="2286000" lvl="4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»"/>
              <a:defRPr sz="3000"/>
            </a:lvl5pPr>
            <a:lvl6pPr marL="2743200" lvl="5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marL="3200400" lvl="6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marL="3657600" lvl="7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marL="4114800" lvl="8" indent="-4191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640082" y="2009143"/>
            <a:ext cx="4211638" cy="656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2509203" y="6720840"/>
            <a:ext cx="7680960" cy="793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2509203" y="857885"/>
            <a:ext cx="7680960" cy="576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2509203" y="7514274"/>
            <a:ext cx="7680960" cy="1126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88627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640080" y="384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Calibri"/>
              <a:buNone/>
              <a:defRPr sz="6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>
            <a:lvl1pPr marL="457200" marR="0" lvl="0" indent="-5461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Char char="•"/>
              <a:defRPr sz="5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08000" algn="l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–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–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»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91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640081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9174480" y="8898892"/>
            <a:ext cx="29870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3840480" y="9097145"/>
            <a:ext cx="896112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590"/>
              <a:buNone/>
            </a:pPr>
            <a:r>
              <a:rPr lang="ru-RU" sz="2590" i="1" dirty="0" smtClean="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30.10.2020,  Красноярск</a:t>
            </a:r>
            <a:endParaRPr sz="2590" i="1" dirty="0">
              <a:solidFill>
                <a:srgbClr val="BFBFB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275653" y="2582758"/>
            <a:ext cx="9525947" cy="208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300" b="0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300" b="0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300" b="0" i="0" u="none" strike="noStrike" cap="non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2956608" y="6476360"/>
            <a:ext cx="9649072" cy="2299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1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Чернова Н.Ю., директор МБОУ «Школа №16 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1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им. Героя Советского Союза И.А. </a:t>
            </a:r>
            <a:r>
              <a:rPr lang="ru-RU" sz="2800" b="0" i="1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Лапенкова</a:t>
            </a:r>
            <a:r>
              <a:rPr lang="ru-RU" sz="2800" b="0" i="1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», </a:t>
            </a:r>
            <a:r>
              <a:rPr lang="ru-RU" sz="2800" b="0" i="1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г.Ачинск</a:t>
            </a:r>
          </a:p>
          <a:p>
            <a:pPr lvl="0" algn="r"/>
            <a:r>
              <a:rPr lang="ru-RU" sz="2800" i="1" dirty="0" smtClean="0">
                <a:solidFill>
                  <a:srgbClr val="002060"/>
                </a:solidFill>
              </a:rPr>
              <a:t>Гуркова О.М., методист МБОУ «Школа №16 </a:t>
            </a:r>
            <a:endParaRPr lang="ru-RU" sz="2800" dirty="0" smtClean="0"/>
          </a:p>
          <a:p>
            <a:pPr lvl="0" algn="r"/>
            <a:r>
              <a:rPr lang="ru-RU" sz="2800" i="1" dirty="0" smtClean="0">
                <a:solidFill>
                  <a:srgbClr val="002060"/>
                </a:solidFill>
              </a:rPr>
              <a:t>им. Героя Советского Союза И.А. </a:t>
            </a:r>
            <a:r>
              <a:rPr lang="ru-RU" sz="2800" i="1" dirty="0" err="1" smtClean="0">
                <a:solidFill>
                  <a:srgbClr val="002060"/>
                </a:solidFill>
              </a:rPr>
              <a:t>Лапенкова</a:t>
            </a:r>
            <a:r>
              <a:rPr lang="ru-RU" sz="2800" i="1" dirty="0" smtClean="0">
                <a:solidFill>
                  <a:srgbClr val="002060"/>
                </a:solidFill>
              </a:rPr>
              <a:t>» </a:t>
            </a:r>
            <a:endParaRPr dirty="0"/>
          </a:p>
        </p:txBody>
      </p:sp>
      <p:sp>
        <p:nvSpPr>
          <p:cNvPr id="91" name="Google Shape;91;p1"/>
          <p:cNvSpPr/>
          <p:nvPr/>
        </p:nvSpPr>
        <p:spPr>
          <a:xfrm>
            <a:off x="5752728" y="8473008"/>
            <a:ext cx="6561027" cy="4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93" name="Google Shape;93;p1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94" name="Google Shape;94;p1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" name="Google Shape;95;p1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96" name="Google Shape;96;p1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97" name="Google Shape;97;p1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98;p1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" name="Google Shape;99;p1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" name="Google Shape;100;p1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" name="Google Shape;101;p1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" name="Google Shape;102;p1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" name="Google Shape;103;p1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04" name="Google Shape;104;p1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105" name="Google Shape;105;p1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6" name="Google Shape;106;p1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07" name="Google Shape;107;p1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3173480" y="2462056"/>
            <a:ext cx="943304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4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ОСОБЕННОСТИ ОРГАНИЗАЦИИ ВОСПИТАТЕЛЬНОГО </a:t>
            </a:r>
            <a:r>
              <a:rPr lang="ru-RU" sz="4000" dirty="0" smtClean="0">
                <a:solidFill>
                  <a:schemeClr val="dk1"/>
                </a:solidFill>
              </a:rPr>
              <a:t>ПРОЦЕССА В УСЛОВИЯХ ПОСТОЯННЫХ ИЗМЕНЕНИЙ</a:t>
            </a:r>
            <a:endParaRPr lang="ru-RU"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>
            <a:off x="5186354" y="371444"/>
            <a:ext cx="7215238" cy="760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C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Стереотипы </a:t>
            </a:r>
            <a:endParaRPr lang="ru-RU" sz="4000" dirty="0">
              <a:solidFill>
                <a:srgbClr val="C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oogle Shape;283;p9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" name="Google Shape;284;p9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285" name="Google Shape;285;p9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286;p9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287" name="Google Shape;287;p9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88" name="Google Shape;288;p9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9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9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9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9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p9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p9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" name="Google Shape;295;p9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296" name="Google Shape;296;p9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7" name="Google Shape;297;p9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98" name="Google Shape;298;p9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9"/>
          <p:cNvSpPr/>
          <p:nvPr/>
        </p:nvSpPr>
        <p:spPr>
          <a:xfrm>
            <a:off x="3471842" y="1871642"/>
            <a:ext cx="835824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Стереотип, связанный с тем, что воспитание дискретно и осуществляется по направлениям   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9"/>
          <p:cNvSpPr/>
          <p:nvPr/>
        </p:nvSpPr>
        <p:spPr>
          <a:xfrm>
            <a:off x="3328966" y="3586154"/>
            <a:ext cx="864399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Стереотип, связанный с тем, что в воспитательной работе важно отразить </a:t>
            </a:r>
            <a:r>
              <a:rPr lang="ru-RU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участие </a:t>
            </a: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 связи с распоряжениями региональных и муниципальных органов управления образованием) в мероприятиях сторонних ведомств – например, ГИБДД, МЧС 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9"/>
          <p:cNvSpPr/>
          <p:nvPr/>
        </p:nvSpPr>
        <p:spPr>
          <a:xfrm>
            <a:off x="3471842" y="7015178"/>
            <a:ext cx="880550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Стереотип, связанный с тем, что мы </a:t>
            </a:r>
            <a:r>
              <a:rPr lang="ru-RU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обычная </a:t>
            </a: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школа, у нас нет особенностей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1"/>
          <p:cNvGrpSpPr/>
          <p:nvPr/>
        </p:nvGrpSpPr>
        <p:grpSpPr>
          <a:xfrm>
            <a:off x="3592488" y="1920280"/>
            <a:ext cx="3888432" cy="2592288"/>
            <a:chOff x="5328667" y="980672"/>
            <a:chExt cx="3822674" cy="2548946"/>
          </a:xfrm>
        </p:grpSpPr>
        <p:pic>
          <p:nvPicPr>
            <p:cNvPr id="328" name="Google Shape;328;p11" descr="\\Srv-school16\для преподавателей\1. Директор. Приказы, распоряжения, Технические задания\грант\приложение   к конкурсной работе\Патриотическое воспитание\ВПК Парад ПОебеды Красноярск\XXx2bCV7b6g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28667" y="980672"/>
              <a:ext cx="3822674" cy="254894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329" name="Google Shape;329;p11"/>
            <p:cNvSpPr/>
            <p:nvPr/>
          </p:nvSpPr>
          <p:spPr>
            <a:xfrm>
              <a:off x="5400675" y="1052735"/>
              <a:ext cx="3622846" cy="2358356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11"/>
          <p:cNvGrpSpPr/>
          <p:nvPr/>
        </p:nvGrpSpPr>
        <p:grpSpPr>
          <a:xfrm>
            <a:off x="3448472" y="6528792"/>
            <a:ext cx="4176464" cy="2640360"/>
            <a:chOff x="5688707" y="3933056"/>
            <a:chExt cx="3445426" cy="2232248"/>
          </a:xfrm>
        </p:grpSpPr>
        <p:pic>
          <p:nvPicPr>
            <p:cNvPr id="331" name="Google Shape;331;p11"/>
            <p:cNvPicPr preferRelativeResize="0"/>
            <p:nvPr/>
          </p:nvPicPr>
          <p:blipFill rotWithShape="1">
            <a:blip r:embed="rId4">
              <a:alphaModFix/>
            </a:blip>
            <a:srcRect l="33593" t="26813" r="17732" b="17122"/>
            <a:stretch/>
          </p:blipFill>
          <p:spPr>
            <a:xfrm>
              <a:off x="5688707" y="3933056"/>
              <a:ext cx="3445426" cy="2232248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332" name="Google Shape;332;p11"/>
            <p:cNvSpPr/>
            <p:nvPr/>
          </p:nvSpPr>
          <p:spPr>
            <a:xfrm>
              <a:off x="5760715" y="4005064"/>
              <a:ext cx="3312368" cy="208823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11"/>
          <p:cNvSpPr txBox="1"/>
          <p:nvPr/>
        </p:nvSpPr>
        <p:spPr>
          <a:xfrm>
            <a:off x="3376464" y="5016624"/>
            <a:ext cx="4373149" cy="143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25" tIns="71650" rIns="143325" bIns="71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2. Практика  профориентационной работы</a:t>
            </a:r>
            <a:endParaRPr sz="280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11"/>
          <p:cNvSpPr txBox="1"/>
          <p:nvPr/>
        </p:nvSpPr>
        <p:spPr>
          <a:xfrm>
            <a:off x="3088432" y="264096"/>
            <a:ext cx="5040560" cy="143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25" tIns="71650" rIns="143325" bIns="71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1. Практика </a:t>
            </a:r>
            <a:endParaRPr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военно-патриотического воспитания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35" name="Google Shape;335;p11"/>
          <p:cNvGrpSpPr/>
          <p:nvPr/>
        </p:nvGrpSpPr>
        <p:grpSpPr>
          <a:xfrm>
            <a:off x="8128991" y="6528792"/>
            <a:ext cx="4104456" cy="2736304"/>
            <a:chOff x="8849072" y="4368552"/>
            <a:chExt cx="2829075" cy="2273364"/>
          </a:xfrm>
        </p:grpSpPr>
        <p:pic>
          <p:nvPicPr>
            <p:cNvPr id="336" name="Google Shape;336;p11" descr="C:\Users\Черновы\Downloads\08EC6C38-9715-43C9-9CB8-4491E49401F1.JPG"/>
            <p:cNvPicPr preferRelativeResize="0"/>
            <p:nvPr/>
          </p:nvPicPr>
          <p:blipFill rotWithShape="1">
            <a:blip r:embed="rId5">
              <a:alphaModFix/>
            </a:blip>
            <a:srcRect l="-1786" t="12500" r="1784" b="7141"/>
            <a:stretch/>
          </p:blipFill>
          <p:spPr>
            <a:xfrm>
              <a:off x="8849072" y="4368552"/>
              <a:ext cx="2829075" cy="227336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337" name="Google Shape;337;p11"/>
            <p:cNvSpPr/>
            <p:nvPr/>
          </p:nvSpPr>
          <p:spPr>
            <a:xfrm>
              <a:off x="8993088" y="4584576"/>
              <a:ext cx="2592288" cy="1816236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3350" tIns="71675" rIns="143350" bIns="716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11"/>
          <p:cNvSpPr txBox="1"/>
          <p:nvPr/>
        </p:nvSpPr>
        <p:spPr>
          <a:xfrm>
            <a:off x="8128992" y="5088632"/>
            <a:ext cx="4392488" cy="100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25" tIns="71650" rIns="143325" bIns="716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3. Социальное партнерство</a:t>
            </a:r>
            <a:endParaRPr sz="280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7624936" y="2784376"/>
            <a:ext cx="5027882" cy="8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rgbClr val="C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БРЕНД ШКОЛЫ   </a:t>
            </a:r>
            <a:endParaRPr sz="4400">
              <a:solidFill>
                <a:srgbClr val="C0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40" name="Google Shape;340;p11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41" name="Google Shape;341;p11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342" name="Google Shape;342;p11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3" name="Google Shape;343;p11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344" name="Google Shape;344;p11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45" name="Google Shape;345;p11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11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11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8" name="Google Shape;348;p11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49" name="Google Shape;349;p11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0" name="Google Shape;350;p11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11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52" name="Google Shape;352;p11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353" name="Google Shape;353;p11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54" name="Google Shape;354;p11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355" name="Google Shape;355;p11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88;p1"/>
          <p:cNvSpPr txBox="1">
            <a:spLocks/>
          </p:cNvSpPr>
          <p:nvPr/>
        </p:nvSpPr>
        <p:spPr>
          <a:xfrm>
            <a:off x="0" y="3257177"/>
            <a:ext cx="274320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590"/>
              <a:buFont typeface="Arial"/>
              <a:buNone/>
              <a:tabLst/>
              <a:defRPr/>
            </a:pPr>
            <a:r>
              <a:rPr kumimoji="0" lang="ru-RU" sz="259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3 часть</a:t>
            </a:r>
            <a:endParaRPr kumimoji="0" lang="ru-RU" sz="259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>
            <a:off x="5043478" y="371444"/>
            <a:ext cx="5027882" cy="8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БРЕНД ШКОЛЫ   </a:t>
            </a:r>
            <a:endParaRPr sz="44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37" name="Google Shape;237;p7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238" name="Google Shape;238;p7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239" name="Google Shape;239;p7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0" name="Google Shape;240;p7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241" name="Google Shape;241;p7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42" name="Google Shape;242;p7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3" name="Google Shape;243;p7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4" name="Google Shape;244;p7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5" name="Google Shape;245;p7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6" name="Google Shape;246;p7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7" name="Google Shape;247;p7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8" name="Google Shape;248;p7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49" name="Google Shape;249;p7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250" name="Google Shape;250;p7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52" name="Google Shape;252;p7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7"/>
          <p:cNvSpPr/>
          <p:nvPr/>
        </p:nvSpPr>
        <p:spPr>
          <a:xfrm>
            <a:off x="3228908" y="2228832"/>
            <a:ext cx="9572692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1) узнаваемость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ассоциативность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эмоциональное восприятие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более высокая «рыночная цена» ожидания чего-то хорошего, сопутствующие «покупке»</a:t>
            </a: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7"/>
          <p:cNvSpPr/>
          <p:nvPr/>
        </p:nvSpPr>
        <p:spPr>
          <a:xfrm>
            <a:off x="5900734" y="1157262"/>
            <a:ext cx="37416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  <a:sym typeface="Arial"/>
              </a:rPr>
              <a:t>и его составляющие 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5" name="Google Shape;255;p7"/>
          <p:cNvSpPr/>
          <p:nvPr/>
        </p:nvSpPr>
        <p:spPr>
          <a:xfrm>
            <a:off x="4230624" y="7418096"/>
            <a:ext cx="85709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Бренд — это образ учреждения в глазах родителей</a:t>
            </a:r>
            <a:r>
              <a:rPr lang="ru-RU" sz="2000" i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  </a:t>
            </a:r>
            <a:endParaRPr sz="2000" i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2070352177"/>
              </p:ext>
            </p:extLst>
          </p:nvPr>
        </p:nvGraphicFramePr>
        <p:xfrm>
          <a:off x="2694432" y="3216424"/>
          <a:ext cx="9395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17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" name="Группа 64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38000">
                    <a:schemeClr val="accent6">
                      <a:lumMod val="20000"/>
                      <a:lumOff val="80000"/>
                    </a:schemeClr>
                  </a:gs>
                  <a:gs pos="5000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endParaRPr lang="ru-RU" sz="17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ru-RU" sz="17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ru-RU" sz="17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" name="Группа 57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25" name="Picture 2" descr="C:\Users\User\Desktop\ШКОЛА 16_19-20\2. МЕРОПРИЯТИЯ ПО ПЛАНУ И ПОРУЧЕНИЯ\32. Конкурс логотип\Бренд\Вариации_фото\Рисунок1.jp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930" t="9347" r="3441" b="12127"/>
                <a:stretch/>
              </p:blipFill>
              <p:spPr bwMode="auto"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6" name="Прямая соединительная линия 25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line">
                  <a:avLst/>
                </a:prstGeom>
                <a:ln w="254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26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line">
                  <a:avLst/>
                </a:prstGeom>
                <a:ln w="666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line">
                  <a:avLst/>
                </a:prstGeom>
                <a:ln w="9842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28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line">
                  <a:avLst/>
                </a:prstGeom>
                <a:ln w="190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29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Прямая соединительная линия 30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31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line">
                  <a:avLst/>
                </a:prstGeom>
                <a:ln w="1905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Группа 70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line">
                <a:avLst/>
              </a:prstGeom>
              <a:ln w="984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line">
                <a:avLst/>
              </a:prstGeom>
              <a:ln w="984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Прямоугольник 33"/>
          <p:cNvSpPr/>
          <p:nvPr/>
        </p:nvSpPr>
        <p:spPr>
          <a:xfrm>
            <a:off x="3720880" y="750240"/>
            <a:ext cx="8458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ОДНА ШКОЛА – ОДНА ПРОГРАММА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519336" y="172749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Всеобъемлющая идея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 algn="ct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специфика воспитательной работы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472808" y="5880720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800" b="1" dirty="0" smtClean="0">
                <a:solidFill>
                  <a:srgbClr val="C00000"/>
                </a:solidFill>
              </a:rPr>
              <a:t>КЛЮЧЕВОЕ ДЕЛО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24" name="Google Shape;252;p7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64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2"/>
          <p:cNvSpPr/>
          <p:nvPr/>
        </p:nvSpPr>
        <p:spPr>
          <a:xfrm>
            <a:off x="8912352" y="408112"/>
            <a:ext cx="3393105" cy="60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</a:t>
            </a:r>
            <a:endParaRPr sz="30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p12"/>
          <p:cNvSpPr/>
          <p:nvPr/>
        </p:nvSpPr>
        <p:spPr>
          <a:xfrm>
            <a:off x="3088432" y="912168"/>
            <a:ext cx="9505056" cy="57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Инфраструктурные, </a:t>
            </a:r>
            <a:r>
              <a:rPr lang="ru-RU" sz="2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организационные,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содержательные</a:t>
            </a:r>
            <a:endParaRPr sz="28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" name="Google Shape;362;p12" descr="РУКОВОДСТВО ПО ФИРМЕННОМУ СТИЛЮ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2" descr="РУКОВОДСТВО ПО ФИРМЕННОМУ СТИЛЮ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4" name="Google Shape;364;p12"/>
          <p:cNvGrpSpPr/>
          <p:nvPr/>
        </p:nvGrpSpPr>
        <p:grpSpPr>
          <a:xfrm>
            <a:off x="3160440" y="1704256"/>
            <a:ext cx="2621091" cy="1660025"/>
            <a:chOff x="1979712" y="2204864"/>
            <a:chExt cx="1872208" cy="1185732"/>
          </a:xfrm>
        </p:grpSpPr>
        <p:pic>
          <p:nvPicPr>
            <p:cNvPr id="365" name="Google Shape;365;p12"/>
            <p:cNvPicPr preferRelativeResize="0"/>
            <p:nvPr/>
          </p:nvPicPr>
          <p:blipFill rotWithShape="1">
            <a:blip r:embed="rId3">
              <a:alphaModFix/>
            </a:blip>
            <a:srcRect l="13816" t="13645" r="40131" b="34502"/>
            <a:stretch/>
          </p:blipFill>
          <p:spPr>
            <a:xfrm>
              <a:off x="1979712" y="2204864"/>
              <a:ext cx="1872208" cy="1185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12"/>
            <p:cNvSpPr/>
            <p:nvPr/>
          </p:nvSpPr>
          <p:spPr>
            <a:xfrm>
              <a:off x="2123728" y="2348880"/>
              <a:ext cx="1656184" cy="864096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p12"/>
          <p:cNvGrpSpPr/>
          <p:nvPr/>
        </p:nvGrpSpPr>
        <p:grpSpPr>
          <a:xfrm>
            <a:off x="3016424" y="6384776"/>
            <a:ext cx="4234070" cy="2520280"/>
            <a:chOff x="5148064" y="4437112"/>
            <a:chExt cx="2880320" cy="1656184"/>
          </a:xfrm>
        </p:grpSpPr>
        <p:pic>
          <p:nvPicPr>
            <p:cNvPr id="368" name="Google Shape;368;p12" descr="C:\Users\user\Downloads\IMG_6675.jpg"/>
            <p:cNvPicPr preferRelativeResize="0"/>
            <p:nvPr/>
          </p:nvPicPr>
          <p:blipFill rotWithShape="1">
            <a:blip r:embed="rId4">
              <a:alphaModFix/>
            </a:blip>
            <a:srcRect t="16176" r="-1382" b="51050"/>
            <a:stretch/>
          </p:blipFill>
          <p:spPr>
            <a:xfrm>
              <a:off x="5148064" y="4437112"/>
              <a:ext cx="2880320" cy="16561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12"/>
            <p:cNvSpPr/>
            <p:nvPr/>
          </p:nvSpPr>
          <p:spPr>
            <a:xfrm>
              <a:off x="5292080" y="4653136"/>
              <a:ext cx="2592288" cy="1296144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12"/>
          <p:cNvSpPr/>
          <p:nvPr/>
        </p:nvSpPr>
        <p:spPr>
          <a:xfrm>
            <a:off x="7840960" y="6524080"/>
            <a:ext cx="4680615" cy="316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Дополнительные  общеразвивающие программы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«Школа отрядных запевал»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«Юный стрелок»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p12"/>
          <p:cNvSpPr txBox="1"/>
          <p:nvPr/>
        </p:nvSpPr>
        <p:spPr>
          <a:xfrm>
            <a:off x="4919890" y="8942998"/>
            <a:ext cx="7881600" cy="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25" tIns="71650" rIns="143325" bIns="716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Практика военно-патриотического воспитания</a:t>
            </a:r>
            <a:endParaRPr sz="2800" dirty="0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12"/>
          <p:cNvSpPr/>
          <p:nvPr/>
        </p:nvSpPr>
        <p:spPr>
          <a:xfrm>
            <a:off x="7840960" y="1704256"/>
            <a:ext cx="4018047" cy="273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Структурирование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первичного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отделения РДШ: </a:t>
            </a:r>
            <a:endParaRPr dirty="0" smtClean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тряд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«Пограничник»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73" name="Google Shape;373;p12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74" name="Google Shape;374;p12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375" name="Google Shape;375;p12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6" name="Google Shape;376;p12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377" name="Google Shape;377;p12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5">
                  <a:clrChange>
                    <a:clrFrom>
                      <a:srgbClr val="FCFFFF"/>
                    </a:clrFrom>
                    <a:clrTo>
                      <a:srgbClr val="FC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378" name="Google Shape;378;p12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12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0" name="Google Shape;380;p12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1" name="Google Shape;381;p12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2" name="Google Shape;382;p12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3" name="Google Shape;383;p12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4" name="Google Shape;384;p12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5" name="Google Shape;385;p12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386" name="Google Shape;386;p12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87" name="Google Shape;387;p12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388" name="Google Shape;388;p12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2"/>
          <p:cNvSpPr txBox="1"/>
          <p:nvPr/>
        </p:nvSpPr>
        <p:spPr>
          <a:xfrm>
            <a:off x="7928400" y="4121550"/>
            <a:ext cx="4873200" cy="19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Социальные проекты с финансовой поддержкой: Я-патриот, Лига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Юнармии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Комната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Юнармии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Уголок героя, Юный снайпер</a:t>
            </a:r>
            <a:endParaRPr dirty="0"/>
          </a:p>
        </p:txBody>
      </p:sp>
      <p:pic>
        <p:nvPicPr>
          <p:cNvPr id="390" name="Google Shape;39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0450" y="3953901"/>
            <a:ext cx="3991500" cy="21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2"/>
          <p:cNvSpPr/>
          <p:nvPr/>
        </p:nvSpPr>
        <p:spPr>
          <a:xfrm>
            <a:off x="3335650" y="4130250"/>
            <a:ext cx="3641100" cy="1852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3"/>
          <p:cNvSpPr/>
          <p:nvPr/>
        </p:nvSpPr>
        <p:spPr>
          <a:xfrm>
            <a:off x="3296544" y="696144"/>
            <a:ext cx="9505056" cy="57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Инфраструктурные, организационные, </a:t>
            </a:r>
            <a:r>
              <a:rPr lang="ru-RU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содержательные </a:t>
            </a: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13" descr="РУКОВОДСТВО ПО ФИРМЕННОМУ СТИЛЮ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3" descr="РУКОВОДСТВО ПО ФИРМЕННОМУ СТИЛЮ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3"/>
          <p:cNvSpPr/>
          <p:nvPr/>
        </p:nvSpPr>
        <p:spPr>
          <a:xfrm>
            <a:off x="7624936" y="6960840"/>
            <a:ext cx="4824536" cy="18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Дополнительные  общеразвивающие программы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«Skills for future»</a:t>
            </a:r>
            <a:endParaRPr/>
          </a:p>
        </p:txBody>
      </p:sp>
      <p:sp>
        <p:nvSpPr>
          <p:cNvPr id="400" name="Google Shape;400;p13"/>
          <p:cNvSpPr txBox="1"/>
          <p:nvPr/>
        </p:nvSpPr>
        <p:spPr>
          <a:xfrm>
            <a:off x="5752728" y="8732238"/>
            <a:ext cx="7048872" cy="58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25" tIns="71650" rIns="143325" bIns="716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Практика  профориентационной работы</a:t>
            </a:r>
            <a:endParaRPr sz="2800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13"/>
          <p:cNvSpPr/>
          <p:nvPr/>
        </p:nvSpPr>
        <p:spPr>
          <a:xfrm>
            <a:off x="7552928" y="5160640"/>
            <a:ext cx="4896544" cy="143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Структурирование Первичного отделения РДШ: отряд «Пума» (волонтеры) </a:t>
            </a:r>
            <a:endParaRPr sz="2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p13"/>
          <p:cNvSpPr/>
          <p:nvPr/>
        </p:nvSpPr>
        <p:spPr>
          <a:xfrm>
            <a:off x="7552928" y="1848272"/>
            <a:ext cx="4824536" cy="100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Площадка проекта «Билет в будущее» по 5 компетенциям</a:t>
            </a:r>
            <a:endParaRPr/>
          </a:p>
        </p:txBody>
      </p:sp>
      <p:sp>
        <p:nvSpPr>
          <p:cNvPr id="403" name="Google Shape;403;p13"/>
          <p:cNvSpPr/>
          <p:nvPr/>
        </p:nvSpPr>
        <p:spPr>
          <a:xfrm>
            <a:off x="7480920" y="4008512"/>
            <a:ext cx="4680520" cy="100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Движение Ворлдскиллс (юниоры)</a:t>
            </a:r>
            <a:endParaRPr sz="280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13" descr="https://apf.mail.ru/cgi-bin/readmsg?id=15982435731271440137;0;4&amp;exif=1&amp;full=1&amp;x-email=natyurche%40mail.ru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" name="Google Shape;405;p13"/>
          <p:cNvGrpSpPr/>
          <p:nvPr/>
        </p:nvGrpSpPr>
        <p:grpSpPr>
          <a:xfrm>
            <a:off x="3304456" y="6960840"/>
            <a:ext cx="4032448" cy="2496344"/>
            <a:chOff x="3448472" y="5160640"/>
            <a:chExt cx="3816424" cy="2721902"/>
          </a:xfrm>
        </p:grpSpPr>
        <p:pic>
          <p:nvPicPr>
            <p:cNvPr id="406" name="Google Shape;406;p13" descr="C:\Users\user\Desktop\IMG-5af637d270f52810a5240ee0f9f582ca-V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8472" y="5160640"/>
              <a:ext cx="3816424" cy="272190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407" name="Google Shape;407;p13"/>
            <p:cNvSpPr/>
            <p:nvPr/>
          </p:nvSpPr>
          <p:spPr>
            <a:xfrm>
              <a:off x="3664496" y="5376664"/>
              <a:ext cx="3384376" cy="217464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3350" tIns="71675" rIns="143350" bIns="716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" name="Google Shape;408;p13" descr="https://apf.mail.ru/cgi-bin/readmsg?id=15982435731271440137;0;2&amp;exif=1&amp;full=1&amp;x-email=natyurche%40mail.ru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9" name="Google Shape;409;p13"/>
          <p:cNvGrpSpPr/>
          <p:nvPr/>
        </p:nvGrpSpPr>
        <p:grpSpPr>
          <a:xfrm>
            <a:off x="3232448" y="1344217"/>
            <a:ext cx="3960440" cy="2520280"/>
            <a:chOff x="4716016" y="1988839"/>
            <a:chExt cx="2887641" cy="1944217"/>
          </a:xfrm>
        </p:grpSpPr>
        <p:pic>
          <p:nvPicPr>
            <p:cNvPr id="410" name="Google Shape;410;p13" descr="http://shkola16-ach.ucoz.ru/_nw/2/68138186.jpg"/>
            <p:cNvPicPr preferRelativeResize="0"/>
            <p:nvPr/>
          </p:nvPicPr>
          <p:blipFill rotWithShape="1">
            <a:blip r:embed="rId4">
              <a:alphaModFix/>
            </a:blip>
            <a:srcRect l="32147"/>
            <a:stretch/>
          </p:blipFill>
          <p:spPr>
            <a:xfrm>
              <a:off x="4716016" y="1988839"/>
              <a:ext cx="2887641" cy="1944217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411" name="Google Shape;411;p13"/>
            <p:cNvSpPr/>
            <p:nvPr/>
          </p:nvSpPr>
          <p:spPr>
            <a:xfrm>
              <a:off x="4860398" y="2060848"/>
              <a:ext cx="2591921" cy="18002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2" name="Google Shape;412;p13" descr="http://shkola16-ach.ucoz.ru/_nw/2/8795100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96747" y="3994110"/>
            <a:ext cx="705677" cy="3864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13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414" name="Google Shape;414;p13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415" name="Google Shape;415;p13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6" name="Google Shape;416;p13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417" name="Google Shape;417;p13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18" name="Google Shape;418;p13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9" name="Google Shape;419;p13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0" name="Google Shape;420;p13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1" name="Google Shape;421;p13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2" name="Google Shape;422;p13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3" name="Google Shape;423;p13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4" name="Google Shape;424;p13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425" name="Google Shape;425;p13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426" name="Google Shape;426;p13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27" name="Google Shape;427;p13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28" name="Google Shape;428;p13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8829676" y="192088"/>
            <a:ext cx="3619798" cy="60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</a:t>
            </a:r>
            <a:endParaRPr sz="30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0" name="Google Shape;430;p13" descr="C:\Users\user\Downloads\image0.png"/>
          <p:cNvPicPr preferRelativeResize="0"/>
          <p:nvPr/>
        </p:nvPicPr>
        <p:blipFill rotWithShape="1">
          <a:blip r:embed="rId7">
            <a:alphaModFix/>
          </a:blip>
          <a:srcRect l="1334" t="48500" r="2619" b="17000"/>
          <a:stretch/>
        </p:blipFill>
        <p:spPr>
          <a:xfrm>
            <a:off x="3304456" y="4080520"/>
            <a:ext cx="4032448" cy="25762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31" name="Google Shape;431;p13"/>
          <p:cNvPicPr preferRelativeResize="0"/>
          <p:nvPr/>
        </p:nvPicPr>
        <p:blipFill rotWithShape="1">
          <a:blip r:embed="rId8">
            <a:alphaModFix/>
          </a:blip>
          <a:srcRect t="-15710" b="15709"/>
          <a:stretch/>
        </p:blipFill>
        <p:spPr>
          <a:xfrm>
            <a:off x="5269425" y="1344225"/>
            <a:ext cx="1923352" cy="123747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2" name="Google Shape;432;p13"/>
          <p:cNvSpPr/>
          <p:nvPr/>
        </p:nvSpPr>
        <p:spPr>
          <a:xfrm>
            <a:off x="3520480" y="4152528"/>
            <a:ext cx="3672408" cy="233359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4"/>
          <p:cNvSpPr/>
          <p:nvPr/>
        </p:nvSpPr>
        <p:spPr>
          <a:xfrm>
            <a:off x="3232448" y="1488232"/>
            <a:ext cx="9268880" cy="575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Инфраструктурные, организационные  содержательные</a:t>
            </a:r>
            <a:endParaRPr sz="2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14" descr="РУКОВОДСТВО ПО ФИРМЕННОМУ СТИЛЮ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 descr="РУКОВОДСТВО ПО ФИРМЕННОМУ СТИЛЮ"/>
          <p:cNvSpPr/>
          <p:nvPr/>
        </p:nvSpPr>
        <p:spPr>
          <a:xfrm>
            <a:off x="217805" y="-202247"/>
            <a:ext cx="426720" cy="42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 txBox="1"/>
          <p:nvPr/>
        </p:nvSpPr>
        <p:spPr>
          <a:xfrm>
            <a:off x="3779709" y="8732238"/>
            <a:ext cx="8521870" cy="58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25" tIns="71650" rIns="143325" bIns="7165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7F7F7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Социальное партнерство</a:t>
            </a:r>
            <a:endParaRPr sz="2800">
              <a:solidFill>
                <a:srgbClr val="7F7F7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4"/>
          <p:cNvPicPr preferRelativeResize="0"/>
          <p:nvPr/>
        </p:nvPicPr>
        <p:blipFill rotWithShape="1">
          <a:blip r:embed="rId3">
            <a:alphaModFix/>
          </a:blip>
          <a:srcRect l="29745" t="22266" r="17025" b="9545"/>
          <a:stretch/>
        </p:blipFill>
        <p:spPr>
          <a:xfrm>
            <a:off x="4240560" y="2496344"/>
            <a:ext cx="7661651" cy="55208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442" name="Google Shape;442;p14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443" name="Google Shape;443;p14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444" name="Google Shape;444;p14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5" name="Google Shape;445;p14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446" name="Google Shape;446;p14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47" name="Google Shape;447;p14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8" name="Google Shape;448;p14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9" name="Google Shape;449;p14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0" name="Google Shape;450;p14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1" name="Google Shape;451;p14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2" name="Google Shape;452;p14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3" name="Google Shape;453;p14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454" name="Google Shape;454;p14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455" name="Google Shape;455;p14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6" name="Google Shape;456;p14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57" name="Google Shape;457;p14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4"/>
          <p:cNvSpPr/>
          <p:nvPr/>
        </p:nvSpPr>
        <p:spPr>
          <a:xfrm>
            <a:off x="9165906" y="192088"/>
            <a:ext cx="3335422" cy="60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РЕЗУЛЬТАТЫ</a:t>
            </a:r>
            <a:endParaRPr sz="30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a5442cff80_0_2"/>
          <p:cNvSpPr/>
          <p:nvPr/>
        </p:nvSpPr>
        <p:spPr>
          <a:xfrm>
            <a:off x="2950464" y="1431418"/>
            <a:ext cx="9851136" cy="56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Инфраструктурные, организационные  </a:t>
            </a:r>
            <a:r>
              <a:rPr lang="ru-RU" sz="2800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содержательные</a:t>
            </a:r>
            <a:endParaRPr sz="2800" dirty="0">
              <a:solidFill>
                <a:srgbClr val="00206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ga5442cff80_0_2" descr="РУКОВОДСТВО ПО ФИРМЕННОМУ СТИЛЮ"/>
          <p:cNvSpPr/>
          <p:nvPr/>
        </p:nvSpPr>
        <p:spPr>
          <a:xfrm>
            <a:off x="217805" y="-202247"/>
            <a:ext cx="426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a5442cff80_0_2" descr="РУКОВОДСТВО ПО ФИРМЕННОМУ СТИЛЮ"/>
          <p:cNvSpPr/>
          <p:nvPr/>
        </p:nvSpPr>
        <p:spPr>
          <a:xfrm>
            <a:off x="217805" y="-202247"/>
            <a:ext cx="426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ga5442cff80_0_2"/>
          <p:cNvGrpSpPr/>
          <p:nvPr/>
        </p:nvGrpSpPr>
        <p:grpSpPr>
          <a:xfrm>
            <a:off x="-162" y="1"/>
            <a:ext cx="2973342" cy="9601200"/>
            <a:chOff x="-162" y="1"/>
            <a:chExt cx="2973342" cy="9601200"/>
          </a:xfrm>
        </p:grpSpPr>
        <p:grpSp>
          <p:nvGrpSpPr>
            <p:cNvPr id="467" name="Google Shape;467;ga5442cff80_0_2"/>
            <p:cNvGrpSpPr/>
            <p:nvPr/>
          </p:nvGrpSpPr>
          <p:grpSpPr>
            <a:xfrm>
              <a:off x="-162" y="1"/>
              <a:ext cx="2973342" cy="9601200"/>
              <a:chOff x="-116" y="0"/>
              <a:chExt cx="2123816" cy="6858000"/>
            </a:xfrm>
          </p:grpSpPr>
          <p:sp>
            <p:nvSpPr>
              <p:cNvPr id="468" name="Google Shape;468;ga5442cff80_0_2"/>
              <p:cNvSpPr/>
              <p:nvPr/>
            </p:nvSpPr>
            <p:spPr>
              <a:xfrm>
                <a:off x="0" y="0"/>
                <a:ext cx="2123700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12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9" name="Google Shape;469;ga5442cff80_0_2"/>
              <p:cNvGrpSpPr/>
              <p:nvPr/>
            </p:nvGrpSpPr>
            <p:grpSpPr>
              <a:xfrm>
                <a:off x="-116" y="332656"/>
                <a:ext cx="2051836" cy="6174496"/>
                <a:chOff x="-116" y="332656"/>
                <a:chExt cx="2051836" cy="6174496"/>
              </a:xfrm>
            </p:grpSpPr>
            <p:pic>
              <p:nvPicPr>
                <p:cNvPr id="470" name="Google Shape;470;ga5442cff80_0_2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4" r="3436" b="12131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71" name="Google Shape;471;ga5442cff80_0_2"/>
                <p:cNvCxnSpPr/>
                <p:nvPr/>
              </p:nvCxnSpPr>
              <p:spPr>
                <a:xfrm flipH="1">
                  <a:off x="34" y="5383502"/>
                  <a:ext cx="1023000" cy="874500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2" name="Google Shape;472;ga5442cff80_0_2"/>
                <p:cNvCxnSpPr/>
                <p:nvPr/>
              </p:nvCxnSpPr>
              <p:spPr>
                <a:xfrm flipH="1">
                  <a:off x="-28" y="4972028"/>
                  <a:ext cx="1619700" cy="1370100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3" name="Google Shape;473;ga5442cff80_0_2"/>
                <p:cNvCxnSpPr/>
                <p:nvPr/>
              </p:nvCxnSpPr>
              <p:spPr>
                <a:xfrm flipH="1">
                  <a:off x="20" y="3147159"/>
                  <a:ext cx="2051700" cy="1766700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4" name="Google Shape;474;ga5442cff80_0_2"/>
                <p:cNvCxnSpPr/>
                <p:nvPr/>
              </p:nvCxnSpPr>
              <p:spPr>
                <a:xfrm flipH="1">
                  <a:off x="12" y="4797152"/>
                  <a:ext cx="1979700" cy="1710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5" name="Google Shape;475;ga5442cff80_0_2"/>
                <p:cNvCxnSpPr/>
                <p:nvPr/>
              </p:nvCxnSpPr>
              <p:spPr>
                <a:xfrm flipH="1">
                  <a:off x="12" y="3068960"/>
                  <a:ext cx="1979700" cy="1710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6" name="Google Shape;476;ga5442cff80_0_2"/>
                <p:cNvCxnSpPr/>
                <p:nvPr/>
              </p:nvCxnSpPr>
              <p:spPr>
                <a:xfrm flipH="1">
                  <a:off x="-60" y="3501008"/>
                  <a:ext cx="1331700" cy="1133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ga5442cff80_0_2"/>
                <p:cNvCxnSpPr/>
                <p:nvPr/>
              </p:nvCxnSpPr>
              <p:spPr>
                <a:xfrm flipH="1">
                  <a:off x="-116" y="3840474"/>
                  <a:ext cx="827700" cy="701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478" name="Google Shape;478;ga5442cff80_0_2"/>
            <p:cNvGrpSpPr/>
            <p:nvPr/>
          </p:nvGrpSpPr>
          <p:grpSpPr>
            <a:xfrm>
              <a:off x="-92" y="6816824"/>
              <a:ext cx="2872501" cy="2473200"/>
              <a:chOff x="-92" y="6816824"/>
              <a:chExt cx="2872501" cy="2473200"/>
            </a:xfrm>
          </p:grpSpPr>
          <p:cxnSp>
            <p:nvCxnSpPr>
              <p:cNvPr id="479" name="Google Shape;479;ga5442cff80_0_2"/>
              <p:cNvCxnSpPr/>
              <p:nvPr/>
            </p:nvCxnSpPr>
            <p:spPr>
              <a:xfrm flipH="1">
                <a:off x="-92" y="6816825"/>
                <a:ext cx="2872500" cy="2469000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80" name="Google Shape;480;ga5442cff80_0_2"/>
              <p:cNvCxnSpPr/>
              <p:nvPr/>
            </p:nvCxnSpPr>
            <p:spPr>
              <a:xfrm flipH="1">
                <a:off x="-91" y="6816824"/>
                <a:ext cx="2872500" cy="2473200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481" name="Google Shape;481;ga5442cff80_0_2"/>
          <p:cNvSpPr/>
          <p:nvPr/>
        </p:nvSpPr>
        <p:spPr>
          <a:xfrm>
            <a:off x="712168" y="9049072"/>
            <a:ext cx="217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a5442cff80_0_2"/>
          <p:cNvSpPr/>
          <p:nvPr/>
        </p:nvSpPr>
        <p:spPr>
          <a:xfrm>
            <a:off x="9086152" y="192100"/>
            <a:ext cx="3363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ПЕРСПЕКТИВЫ</a:t>
            </a:r>
            <a:endParaRPr sz="3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ga5442cff80_0_2"/>
          <p:cNvSpPr/>
          <p:nvPr/>
        </p:nvSpPr>
        <p:spPr>
          <a:xfrm>
            <a:off x="3232450" y="2631125"/>
            <a:ext cx="883763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Создание 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Центра 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личностного и профессионального самоопределения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«Раскручивание» школьного </a:t>
            </a:r>
            <a:r>
              <a:rPr lang="ru-RU" sz="2800" dirty="0" err="1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медиацентра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Внедрение требований стандартов </a:t>
            </a:r>
            <a:r>
              <a:rPr lang="ru-RU" sz="28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WorldSkills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в 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образовательный 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процесс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err="1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Применнение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технологии смешанного 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обучения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algn="just"/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Создание 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зоны </a:t>
            </a:r>
            <a:r>
              <a:rPr lang="en-US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NET</a:t>
            </a:r>
            <a:r>
              <a:rPr lang="ru-RU" sz="2800" dirty="0" err="1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воркинг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algn="just"/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Реализация проекта 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«Самоуправление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2800" dirty="0" smtClean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апгрейд» 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6"/>
          <p:cNvSpPr/>
          <p:nvPr/>
        </p:nvSpPr>
        <p:spPr>
          <a:xfrm>
            <a:off x="3736504" y="1344216"/>
            <a:ext cx="7817034" cy="1006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Структура модульной дополнительной общеразвиваюшей программы</a:t>
            </a:r>
            <a:endParaRPr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6"/>
          <p:cNvSpPr/>
          <p:nvPr/>
        </p:nvSpPr>
        <p:spPr>
          <a:xfrm>
            <a:off x="8705056" y="624136"/>
            <a:ext cx="3744417" cy="60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ПЕРСПЕКТИВЫ</a:t>
            </a:r>
            <a:endParaRPr sz="3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90" name="Google Shape;490;p16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491" name="Google Shape;491;p16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492" name="Google Shape;492;p16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93" name="Google Shape;493;p16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494" name="Google Shape;494;p16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495" name="Google Shape;495;p16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6" name="Google Shape;496;p16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7" name="Google Shape;497;p16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8" name="Google Shape;498;p16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9" name="Google Shape;499;p16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00" name="Google Shape;500;p16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01" name="Google Shape;501;p16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02" name="Google Shape;502;p16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503" name="Google Shape;503;p16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4" name="Google Shape;504;p16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505" name="Google Shape;505;p16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16" descr="C:\Users\user\Downloads\МОДЕЛЬ_ПРОГРАММА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0560" y="2856384"/>
            <a:ext cx="7632848" cy="53285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7"/>
          <p:cNvSpPr txBox="1">
            <a:spLocks noGrp="1"/>
          </p:cNvSpPr>
          <p:nvPr>
            <p:ph type="title"/>
          </p:nvPr>
        </p:nvSpPr>
        <p:spPr>
          <a:xfrm>
            <a:off x="800061" y="4000494"/>
            <a:ext cx="11521440" cy="160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900"/>
              <a:buFont typeface="Times New Roman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162" name="Google Shape;162;p4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163" name="Google Shape;163;p4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4" name="Google Shape;164;p4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165" name="Google Shape;165;p4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D"/>
                    </a:clrFrom>
                    <a:clrTo>
                      <a:srgbClr val="FFFFFD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66" name="Google Shape;166;p4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7" name="Google Shape;167;p4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8" name="Google Shape;168;p4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9" name="Google Shape;169;p4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0" name="Google Shape;170;p4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1" name="Google Shape;171;p4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2" name="Google Shape;172;p4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73" name="Google Shape;173;p4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174" name="Google Shape;174;p4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76" name="Google Shape;176;p4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4">
            <a:alphaModFix/>
          </a:blip>
          <a:srcRect l="22725" t="22140" r="16404" b="24683"/>
          <a:stretch/>
        </p:blipFill>
        <p:spPr>
          <a:xfrm>
            <a:off x="2962656" y="658368"/>
            <a:ext cx="9838944" cy="651052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8;p1"/>
          <p:cNvSpPr txBox="1">
            <a:spLocks/>
          </p:cNvSpPr>
          <p:nvPr/>
        </p:nvSpPr>
        <p:spPr>
          <a:xfrm>
            <a:off x="0" y="3257177"/>
            <a:ext cx="274320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590"/>
              <a:buFont typeface="Arial"/>
              <a:buNone/>
              <a:tabLst/>
              <a:defRPr/>
            </a:pPr>
            <a:r>
              <a:rPr kumimoji="0" lang="ru-RU" sz="259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 часть</a:t>
            </a:r>
            <a:endParaRPr kumimoji="0" lang="ru-RU" sz="259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loudical.io/wp-content/uploads/2019/11/Fig.1-1024x683.jpg"/>
          <p:cNvPicPr>
            <a:picLocks noChangeAspect="1" noChangeArrowheads="1"/>
          </p:cNvPicPr>
          <p:nvPr/>
        </p:nvPicPr>
        <p:blipFill>
          <a:blip r:embed="rId3">
            <a:lum bright="69000" contrast="33000"/>
          </a:blip>
          <a:srcRect/>
          <a:stretch>
            <a:fillRect/>
          </a:stretch>
        </p:blipFill>
        <p:spPr bwMode="auto">
          <a:xfrm>
            <a:off x="2950464" y="4881689"/>
            <a:ext cx="6408624" cy="4274503"/>
          </a:xfrm>
          <a:prstGeom prst="rect">
            <a:avLst/>
          </a:prstGeom>
          <a:noFill/>
        </p:spPr>
      </p:pic>
      <p:grpSp>
        <p:nvGrpSpPr>
          <p:cNvPr id="2" name="Google Shape;161;p4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" name="Google Shape;162;p4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163" name="Google Shape;163;p4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164;p4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165" name="Google Shape;165;p4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66" name="Google Shape;166;p4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7" name="Google Shape;167;p4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8" name="Google Shape;168;p4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9" name="Google Shape;169;p4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0" name="Google Shape;170;p4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1" name="Google Shape;171;p4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2" name="Google Shape;172;p4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" name="Google Shape;173;p4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174" name="Google Shape;174;p4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5" name="Google Shape;175;p4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76" name="Google Shape;176;p4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377184" y="1260856"/>
          <a:ext cx="8912352" cy="8382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145280"/>
                <a:gridCol w="47670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Иллюзии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u="none" strike="noStrike" cap="none" dirty="0" smtClean="0">
                          <a:sym typeface="Arial"/>
                        </a:rPr>
                        <a:t>Необходимые действия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Стабильная работа 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ym typeface="Arial"/>
                        </a:rPr>
                        <a:t>Быть смелым и отказаться от многозадачности</a:t>
                      </a:r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Надо подождать, пока всё успокоится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u="none" strike="noStrike" cap="none" dirty="0" smtClean="0">
                          <a:sym typeface="Arial"/>
                        </a:rPr>
                        <a:t>Учиться и Разучиваться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Вирусные мечты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ym typeface="Arial"/>
                        </a:rPr>
                        <a:t>Быть гибким</a:t>
                      </a:r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olidFill>
                            <a:schemeClr val="tx1"/>
                          </a:solidFill>
                          <a:sym typeface="Arial"/>
                        </a:rPr>
                        <a:t>Надо работать только на себя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u="none" strike="noStrike" cap="none" dirty="0" smtClean="0">
                          <a:sym typeface="Arial"/>
                        </a:rPr>
                        <a:t>Есть слона по кускам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u="none" strike="noStrike" cap="none" dirty="0" smtClean="0">
                          <a:sym typeface="Arial"/>
                        </a:rPr>
                        <a:t>Найти вдохновляющую большую цель — </a:t>
                      </a:r>
                      <a:r>
                        <a:rPr lang="ru-RU" sz="2400" u="none" strike="noStrike" cap="none" dirty="0" err="1" smtClean="0">
                          <a:sym typeface="Arial"/>
                        </a:rPr>
                        <a:t>Big</a:t>
                      </a:r>
                      <a:r>
                        <a:rPr lang="ru-RU" sz="2400" u="none" strike="noStrike" cap="none" dirty="0" smtClean="0">
                          <a:sym typeface="Arial"/>
                        </a:rPr>
                        <a:t> </a:t>
                      </a:r>
                      <a:r>
                        <a:rPr lang="ru-RU" sz="2400" u="none" strike="noStrike" cap="none" dirty="0" err="1" smtClean="0">
                          <a:sym typeface="Arial"/>
                        </a:rPr>
                        <a:t>idea</a:t>
                      </a:r>
                      <a:endParaRPr lang="ru-RU" sz="2400" u="none" strike="noStrike" cap="none" dirty="0" smtClean="0">
                        <a:sym typeface="Arial"/>
                      </a:endParaRP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u="none" strike="noStrike" cap="none" dirty="0" smtClean="0">
                          <a:sym typeface="Arial"/>
                        </a:rPr>
                        <a:t>Управлять своей энергией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u="none" strike="noStrike" cap="none" dirty="0" smtClean="0">
                          <a:sym typeface="Arial"/>
                        </a:rPr>
                        <a:t>Быть в порядке</a:t>
                      </a:r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u="none" strike="noStrike" cap="none" dirty="0" smtClean="0">
                          <a:sym typeface="Arial"/>
                        </a:rPr>
                        <a:t>Навыки 4К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400" u="none" strike="noStrike" cap="none" dirty="0" smtClean="0">
                          <a:sym typeface="Arial"/>
                        </a:rPr>
                        <a:t>Развивать интуицию и способность делать тонкие срезы</a:t>
                      </a:r>
                    </a:p>
                    <a:p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5719141" y="440472"/>
            <a:ext cx="3717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КАПРИЗНЫЙ VUCA-мир</a:t>
            </a:r>
            <a:endParaRPr lang="ru-RU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subTitle" idx="1"/>
          </p:nvPr>
        </p:nvSpPr>
        <p:spPr>
          <a:xfrm>
            <a:off x="3840480" y="9097145"/>
            <a:ext cx="896112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590"/>
              <a:buNone/>
            </a:pPr>
            <a:r>
              <a:rPr lang="ru-RU" sz="2590" i="1" dirty="0" smtClean="0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30.10.2020,  Красноярск</a:t>
            </a:r>
            <a:endParaRPr sz="2590" i="1" dirty="0">
              <a:solidFill>
                <a:srgbClr val="BFBFB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275653" y="2582758"/>
            <a:ext cx="9525947" cy="208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300" b="0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300" b="0" i="0" u="none" strike="noStrike" cap="none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6300" b="0" i="0" u="none" strike="noStrike" cap="none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5752728" y="8473008"/>
            <a:ext cx="6561027" cy="45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92;p1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" name="Google Shape;93;p1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94" name="Google Shape;94;p1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95;p1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96" name="Google Shape;96;p1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97" name="Google Shape;97;p1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98;p1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" name="Google Shape;99;p1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" name="Google Shape;100;p1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" name="Google Shape;101;p1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" name="Google Shape;102;p1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" name="Google Shape;103;p1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" name="Google Shape;104;p1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105" name="Google Shape;105;p1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6" name="Google Shape;106;p1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07" name="Google Shape;107;p1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66" name="Picture 2" descr="http://shkola16-ach.ucoz.ru/img/shkola_16.jpg"/>
          <p:cNvPicPr>
            <a:picLocks noChangeAspect="1" noChangeArrowheads="1"/>
          </p:cNvPicPr>
          <p:nvPr/>
        </p:nvPicPr>
        <p:blipFill>
          <a:blip r:embed="rId4">
            <a:lum bright="4000"/>
          </a:blip>
          <a:srcRect/>
          <a:stretch>
            <a:fillRect/>
          </a:stretch>
        </p:blipFill>
        <p:spPr bwMode="auto">
          <a:xfrm>
            <a:off x="4177224" y="2487169"/>
            <a:ext cx="7252464" cy="39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742944" y="6526286"/>
            <a:ext cx="85587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Опытно-экспериментальная площадка Института развития стратегии образования РАО по  апробации примерной программы воспитания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19216" y="418094"/>
            <a:ext cx="64008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i="1" dirty="0" smtClean="0"/>
              <a:t>«Ключевой ресурс и двигатель успешности – сам обучающийся, его интерес, активность, усилия…» И.Д. Фрумин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3292264" y="5265040"/>
            <a:ext cx="8856984" cy="1068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Воспитательный компонент ФГОС ОО – это …. </a:t>
            </a:r>
            <a:r>
              <a:rPr lang="ru-RU" sz="30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стандарт УСЛОВИЙ</a:t>
            </a:r>
            <a:endParaRPr sz="300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3160440" y="912168"/>
            <a:ext cx="9217024" cy="3591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ФЗ-273 «Об образовании в РФ»: </a:t>
            </a:r>
            <a:endParaRPr sz="1200" dirty="0">
              <a:latin typeface="+mj-lt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Воспитание – деятельность, направленная на </a:t>
            </a:r>
            <a:r>
              <a:rPr lang="ru-RU" sz="2800" dirty="0">
                <a:solidFill>
                  <a:srgbClr val="C0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развитие личности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создание условий для самоопределения и социализации обучающегося 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на основе </a:t>
            </a:r>
            <a:r>
              <a:rPr lang="ru-RU" sz="28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социокультурных</a:t>
            </a:r>
            <a:r>
              <a:rPr lang="ru-RU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духовно нравственных  ценностей и принятых в обществе правил и норм поведения в интересах человека , семьи общества и государства</a:t>
            </a:r>
            <a:endParaRPr sz="28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7409801" y="264096"/>
            <a:ext cx="5391799" cy="62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rgbClr val="002060"/>
                </a:solidFill>
                <a:latin typeface="+mj-lt"/>
                <a:ea typeface="Times New Roman"/>
                <a:cs typeface="Times New Roman"/>
                <a:sym typeface="Times New Roman"/>
              </a:rPr>
              <a:t>Понятийная</a:t>
            </a:r>
            <a:r>
              <a:rPr lang="ru-RU" sz="3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000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рамка</a:t>
            </a:r>
            <a:endParaRPr sz="3000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3304456" y="6888832"/>
            <a:ext cx="8801492" cy="199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Воспитание – есть управление </a:t>
            </a:r>
            <a:r>
              <a:rPr lang="ru-RU" sz="30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процессом РАЗВИТИЯ</a:t>
            </a:r>
            <a:r>
              <a:rPr lang="ru-RU" sz="30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личности через создание благоприятных для этого условий (Л.И.Новикова)</a:t>
            </a:r>
            <a:endParaRPr sz="30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17" name="Google Shape;117;p2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118" name="Google Shape;118;p2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0" name="Google Shape;120;p2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121" name="Google Shape;121;p2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22" name="Google Shape;122;p2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" name="Google Shape;123;p2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" name="Google Shape;124;p2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" name="Google Shape;125;p2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" name="Google Shape;126;p2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" name="Google Shape;127;p2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8" name="Google Shape;128;p2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29" name="Google Shape;129;p2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130" name="Google Shape;130;p2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31" name="Google Shape;131;p2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32" name="Google Shape;132;p2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3320396" y="1446720"/>
            <a:ext cx="9115445" cy="1791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941"/>
              </a:spcBef>
            </a:pPr>
            <a:r>
              <a:rPr lang="ru-RU" sz="3200" dirty="0" smtClean="0">
                <a:solidFill>
                  <a:schemeClr val="dk1"/>
                </a:solidFill>
              </a:rPr>
              <a:t>Изменения в ФЗ-273 «Об образовании в РФ»: </a:t>
            </a:r>
          </a:p>
          <a:p>
            <a:pPr marL="0" marR="0" lvl="0" indent="0" algn="ctr" rtl="0">
              <a:spcBef>
                <a:spcPts val="941"/>
              </a:spcBef>
              <a:spcAft>
                <a:spcPts val="0"/>
              </a:spcAft>
              <a:buNone/>
            </a:pPr>
            <a:endParaRPr sz="30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39" name="Google Shape;139;p3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2" name="Google Shape;142;p3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143" name="Google Shape;143;p3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44" name="Google Shape;144;p3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7" name="Google Shape;147;p3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8" name="Google Shape;148;p3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9" name="Google Shape;149;p3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" name="Google Shape;150;p3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51" name="Google Shape;151;p3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152" name="Google Shape;152;p3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54" name="Google Shape;154;p3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3443222" y="2955986"/>
            <a:ext cx="9358378" cy="457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Формирование у обучающихся: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чувства патриотизма и </a:t>
            </a:r>
            <a:r>
              <a:rPr lang="ru-RU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гражданственности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уважения к памятникам защитников Отечества и подвигов героев </a:t>
            </a:r>
            <a:r>
              <a:rPr lang="ru-RU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Отечества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уважения к закону и </a:t>
            </a:r>
            <a:r>
              <a:rPr lang="ru-RU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правопорядку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уважения к человеку труда и старшему </a:t>
            </a:r>
            <a:r>
              <a:rPr lang="ru-RU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поколению, взаимного уважения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бережного отношения к культурному наследию и традициям многонационального народа Российской </a:t>
            </a:r>
            <a:r>
              <a:rPr lang="ru-RU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Федерации</a:t>
            </a: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lang="ru-RU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бережного отношения к природе и окружающей </a:t>
            </a:r>
            <a:r>
              <a:rPr lang="ru-RU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среде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15049" y="303808"/>
            <a:ext cx="96280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000" dirty="0" smtClean="0">
                <a:solidFill>
                  <a:srgbClr val="C00000"/>
                </a:solidFill>
              </a:rPr>
              <a:t>Расширение рамки воспитательной работы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"/>
          <p:cNvSpPr/>
          <p:nvPr/>
        </p:nvSpPr>
        <p:spPr>
          <a:xfrm>
            <a:off x="4114784" y="371444"/>
            <a:ext cx="7215238" cy="69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</a:t>
            </a:r>
            <a:r>
              <a:rPr lang="ru-RU" sz="36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 воспитания</a:t>
            </a:r>
            <a:endParaRPr sz="360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" name="Google Shape;261;p8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3" name="Google Shape;262;p8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263" name="Google Shape;263;p8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264;p8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265" name="Google Shape;265;p8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66" name="Google Shape;266;p8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7" name="Google Shape;267;p8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8" name="Google Shape;268;p8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9" name="Google Shape;269;p8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0" name="Google Shape;270;p8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1" name="Google Shape;271;p8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2" name="Google Shape;272;p8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" name="Google Shape;273;p8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274" name="Google Shape;274;p8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5" name="Google Shape;275;p8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76" name="Google Shape;276;p8"/>
          <p:cNvSpPr/>
          <p:nvPr/>
        </p:nvSpPr>
        <p:spPr>
          <a:xfrm>
            <a:off x="712168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3186090" y="1443014"/>
            <a:ext cx="8858312" cy="710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Пояснительная записка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Раздел 1.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«Особенности организуемого в школе воспитательного процесса»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Раздел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.«Цель и задачи воспитания»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Раздел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«Виды, формы и содержание деятельности»: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ru-RU" sz="2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Инвариантные модули: «Классное руководство», «Школьный урок»,  «Курсы внеурочной деятельности», «Работа с родителями», «Самоуправление» и «Профориентация»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2. Вариативные модули: «Ключевые общешкольные дела», «Детские общественные объединения», «Школьные медиа», «Экскурсии, экспедиции, походы», «Организация предметно-эстетической среды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Каждый модуль имеет детализацию действий на 3 уровнях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Раздел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ru-RU" sz="24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«Основные направления самоанализа воспитательной работы».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Приложения:  </a:t>
            </a: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календарные планы воспитательной работы для каждого уровня образования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"/>
          <p:cNvSpPr/>
          <p:nvPr/>
        </p:nvSpPr>
        <p:spPr>
          <a:xfrm>
            <a:off x="5114917" y="264096"/>
            <a:ext cx="7686684" cy="170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Раздел 1. </a:t>
            </a:r>
            <a:r>
              <a:rPr lang="ru-RU" sz="300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lang="ru-RU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собенности организуемого в школе воспитательного процесса</a:t>
            </a:r>
            <a:endParaRPr/>
          </a:p>
          <a:p>
            <a:pPr marL="0" marR="0" lvl="0" indent="0" algn="ctr" rtl="0">
              <a:spcBef>
                <a:spcPts val="941"/>
              </a:spcBef>
              <a:spcAft>
                <a:spcPts val="0"/>
              </a:spcAft>
              <a:buNone/>
            </a:pPr>
            <a:endParaRPr sz="30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3400404" y="1228700"/>
            <a:ext cx="8801492" cy="606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14" name="Google Shape;214;p6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215" name="Google Shape;215;p6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7" name="Google Shape;217;p6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218" name="Google Shape;218;p6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19" name="Google Shape;219;p6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0" name="Google Shape;220;p6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1" name="Google Shape;221;p6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Google Shape;222;p6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3" name="Google Shape;223;p6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4" name="Google Shape;224;p6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5" name="Google Shape;225;p6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26" name="Google Shape;226;p6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227" name="Google Shape;227;p6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29" name="Google Shape;229;p6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6"/>
          <p:cNvSpPr/>
          <p:nvPr/>
        </p:nvSpPr>
        <p:spPr>
          <a:xfrm>
            <a:off x="3186090" y="2443146"/>
            <a:ext cx="9358378" cy="4576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специфике расположения </a:t>
            </a:r>
            <a:r>
              <a:rPr lang="ru-RU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школы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особенностях ее социального </a:t>
            </a:r>
            <a:r>
              <a:rPr lang="ru-RU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окружения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источниках положительного или отрицательного влияния на </a:t>
            </a:r>
            <a:r>
              <a:rPr lang="ru-RU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детей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значимых партнерах </a:t>
            </a:r>
            <a:r>
              <a:rPr lang="ru-RU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школы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особенностях </a:t>
            </a:r>
            <a:r>
              <a:rPr lang="ru-R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контингента </a:t>
            </a:r>
            <a:r>
              <a:rPr lang="ru-RU" sz="320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учащихся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оригинальных воспитательных находках </a:t>
            </a:r>
            <a:r>
              <a:rPr lang="ru-RU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школы </a:t>
            </a:r>
            <a:endParaRPr dirty="0"/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arenR"/>
            </a:pPr>
            <a:r>
              <a:rPr lang="ru-RU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важных для школы традициях воспитания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6"/>
          <p:cNvSpPr txBox="1"/>
          <p:nvPr/>
        </p:nvSpPr>
        <p:spPr>
          <a:xfrm>
            <a:off x="3328966" y="1728766"/>
            <a:ext cx="26598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О чем раздел?</a:t>
            </a:r>
            <a:endParaRPr sz="2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/>
          <p:nvPr/>
        </p:nvSpPr>
        <p:spPr>
          <a:xfrm>
            <a:off x="3304456" y="3720480"/>
            <a:ext cx="9361040" cy="100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2. Где начинается и заканчивается воспитательная работа?</a:t>
            </a:r>
            <a:endParaRPr sz="2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5"/>
          <p:cNvSpPr/>
          <p:nvPr/>
        </p:nvSpPr>
        <p:spPr>
          <a:xfrm>
            <a:off x="3186090" y="1157262"/>
            <a:ext cx="9129830" cy="2299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1. Чем наша школа, ее воспитательная работа отличается от множества других школ …,что есть в нас то, что получается лучше, чем у других…..? Почему я отдал  бы своего ребенка в эту школу….за что (какие преимущества) можно купить школу</a:t>
            </a:r>
            <a:endParaRPr sz="28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4900602" y="300006"/>
            <a:ext cx="7676858" cy="63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Вопросы школьной команде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3232448" y="5016624"/>
            <a:ext cx="9569152" cy="57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3.Кто, как, зачем вовлечены в воспитательную работу?</a:t>
            </a:r>
            <a:endParaRPr sz="280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5"/>
          <p:cNvGrpSpPr/>
          <p:nvPr/>
        </p:nvGrpSpPr>
        <p:grpSpPr>
          <a:xfrm>
            <a:off x="3543280" y="6515112"/>
            <a:ext cx="3752543" cy="2661970"/>
            <a:chOff x="199985" y="2903324"/>
            <a:chExt cx="6032153" cy="4271214"/>
          </a:xfrm>
        </p:grpSpPr>
        <p:pic>
          <p:nvPicPr>
            <p:cNvPr id="187" name="Google Shape;187;p5" descr="Вопрос - Психологос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9985" y="2903324"/>
              <a:ext cx="6032153" cy="427121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188" name="Google Shape;188;p5"/>
            <p:cNvSpPr/>
            <p:nvPr/>
          </p:nvSpPr>
          <p:spPr>
            <a:xfrm>
              <a:off x="467291" y="3090837"/>
              <a:ext cx="5497534" cy="380050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3350" tIns="71675" rIns="143350" bIns="716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5"/>
          <p:cNvSpPr/>
          <p:nvPr/>
        </p:nvSpPr>
        <p:spPr>
          <a:xfrm>
            <a:off x="640160" y="90490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p5"/>
          <p:cNvGrpSpPr/>
          <p:nvPr/>
        </p:nvGrpSpPr>
        <p:grpSpPr>
          <a:xfrm>
            <a:off x="0" y="1"/>
            <a:ext cx="2973220" cy="9601200"/>
            <a:chOff x="0" y="1"/>
            <a:chExt cx="2973220" cy="9601200"/>
          </a:xfrm>
        </p:grpSpPr>
        <p:grpSp>
          <p:nvGrpSpPr>
            <p:cNvPr id="191" name="Google Shape;191;p5"/>
            <p:cNvGrpSpPr/>
            <p:nvPr/>
          </p:nvGrpSpPr>
          <p:grpSpPr>
            <a:xfrm>
              <a:off x="0" y="1"/>
              <a:ext cx="2973220" cy="9601200"/>
              <a:chOff x="0" y="0"/>
              <a:chExt cx="2123728" cy="6858000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0" y="0"/>
                <a:ext cx="2123728" cy="6858000"/>
              </a:xfrm>
              <a:prstGeom prst="rect">
                <a:avLst/>
              </a:prstGeom>
              <a:gradFill>
                <a:gsLst>
                  <a:gs pos="0">
                    <a:srgbClr val="FDE9D8"/>
                  </a:gs>
                  <a:gs pos="38000">
                    <a:srgbClr val="FDE9D8"/>
                  </a:gs>
                  <a:gs pos="50000">
                    <a:srgbClr val="FDE9D8"/>
                  </a:gs>
                  <a:gs pos="100000">
                    <a:srgbClr val="E0E8F4"/>
                  </a:gs>
                </a:gsLst>
                <a:lin ang="5400000" scaled="0"/>
              </a:gradFill>
              <a:ln w="25400" cap="flat" cmpd="sng">
                <a:solidFill>
                  <a:srgbClr val="FDE9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7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sz="17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3" name="Google Shape;193;p5"/>
              <p:cNvGrpSpPr/>
              <p:nvPr/>
            </p:nvGrpSpPr>
            <p:grpSpPr>
              <a:xfrm>
                <a:off x="0" y="332656"/>
                <a:ext cx="2051720" cy="6174374"/>
                <a:chOff x="0" y="332656"/>
                <a:chExt cx="2051720" cy="6174374"/>
              </a:xfrm>
            </p:grpSpPr>
            <p:pic>
              <p:nvPicPr>
                <p:cNvPr id="194" name="Google Shape;194;p5" descr="C:\Users\User\Desktop\ШКОЛА 16_19-20\2. МЕРОПРИЯТИЯ ПО ПЛАНУ И ПОРУЧЕНИЯ\32. Конкурс логотип\Бренд\Вариации_фото\Рисунок1.jpg"/>
                <p:cNvPicPr preferRelativeResize="0"/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alphaModFix/>
                </a:blip>
                <a:srcRect l="2930" t="9347" r="3440" b="12126"/>
                <a:stretch/>
              </p:blipFill>
              <p:spPr>
                <a:xfrm>
                  <a:off x="0" y="332656"/>
                  <a:ext cx="2049545" cy="17281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195" name="Google Shape;195;p5"/>
                <p:cNvCxnSpPr/>
                <p:nvPr/>
              </p:nvCxnSpPr>
              <p:spPr>
                <a:xfrm flipH="1">
                  <a:off x="0" y="5383502"/>
                  <a:ext cx="1023034" cy="874383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6" name="Google Shape;196;p5"/>
                <p:cNvCxnSpPr/>
                <p:nvPr/>
              </p:nvCxnSpPr>
              <p:spPr>
                <a:xfrm flipH="1">
                  <a:off x="0" y="4972028"/>
                  <a:ext cx="1619672" cy="1370234"/>
                </a:xfrm>
                <a:prstGeom prst="straightConnector1">
                  <a:avLst/>
                </a:prstGeom>
                <a:noFill/>
                <a:ln w="6667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7" name="Google Shape;197;p5"/>
                <p:cNvCxnSpPr/>
                <p:nvPr/>
              </p:nvCxnSpPr>
              <p:spPr>
                <a:xfrm flipH="1">
                  <a:off x="0" y="3147159"/>
                  <a:ext cx="2051720" cy="1766625"/>
                </a:xfrm>
                <a:prstGeom prst="straightConnector1">
                  <a:avLst/>
                </a:prstGeom>
                <a:noFill/>
                <a:ln w="984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8" name="Google Shape;198;p5"/>
                <p:cNvCxnSpPr/>
                <p:nvPr/>
              </p:nvCxnSpPr>
              <p:spPr>
                <a:xfrm flipH="1">
                  <a:off x="1" y="4797152"/>
                  <a:ext cx="1979711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9" name="Google Shape;199;p5"/>
                <p:cNvCxnSpPr/>
                <p:nvPr/>
              </p:nvCxnSpPr>
              <p:spPr>
                <a:xfrm flipH="1">
                  <a:off x="2" y="3068960"/>
                  <a:ext cx="1979710" cy="1709878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0" name="Google Shape;200;p5"/>
                <p:cNvCxnSpPr/>
                <p:nvPr/>
              </p:nvCxnSpPr>
              <p:spPr>
                <a:xfrm flipH="1">
                  <a:off x="0" y="3501008"/>
                  <a:ext cx="1331640" cy="1133814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1" name="Google Shape;201;p5"/>
                <p:cNvCxnSpPr/>
                <p:nvPr/>
              </p:nvCxnSpPr>
              <p:spPr>
                <a:xfrm flipH="1">
                  <a:off x="0" y="3840474"/>
                  <a:ext cx="827584" cy="701766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02" name="Google Shape;202;p5"/>
            <p:cNvGrpSpPr/>
            <p:nvPr/>
          </p:nvGrpSpPr>
          <p:grpSpPr>
            <a:xfrm>
              <a:off x="0" y="6816824"/>
              <a:ext cx="2872409" cy="2473275"/>
              <a:chOff x="0" y="6816824"/>
              <a:chExt cx="2872409" cy="2473275"/>
            </a:xfrm>
          </p:grpSpPr>
          <p:cxnSp>
            <p:nvCxnSpPr>
              <p:cNvPr id="203" name="Google Shape;203;p5"/>
              <p:cNvCxnSpPr/>
              <p:nvPr/>
            </p:nvCxnSpPr>
            <p:spPr>
              <a:xfrm flipH="1">
                <a:off x="0" y="6816825"/>
                <a:ext cx="2872408" cy="2469001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04" name="Google Shape;204;p5"/>
              <p:cNvCxnSpPr/>
              <p:nvPr/>
            </p:nvCxnSpPr>
            <p:spPr>
              <a:xfrm flipH="1">
                <a:off x="0" y="6816824"/>
                <a:ext cx="2872409" cy="2473275"/>
              </a:xfrm>
              <a:prstGeom prst="straightConnector1">
                <a:avLst/>
              </a:prstGeom>
              <a:noFill/>
              <a:ln w="98425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205" name="Google Shape;205;p5"/>
          <p:cNvSpPr/>
          <p:nvPr/>
        </p:nvSpPr>
        <p:spPr>
          <a:xfrm>
            <a:off x="792560" y="9201472"/>
            <a:ext cx="2170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ШКОЛАГЕРОЯ.РФ</a:t>
            </a: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5" descr="https://st3.depositphotos.com/2673929/15723/i/950/depositphotos_157235744-stock-photo-dreamy-student-with-a-pil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29560" y="6515111"/>
            <a:ext cx="3714776" cy="27292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07" name="Google Shape;207;p5"/>
          <p:cNvSpPr/>
          <p:nvPr/>
        </p:nvSpPr>
        <p:spPr>
          <a:xfrm>
            <a:off x="8043874" y="6729426"/>
            <a:ext cx="3286148" cy="228601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3350" tIns="71675" rIns="143350" bIns="71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88;p1"/>
          <p:cNvSpPr txBox="1">
            <a:spLocks/>
          </p:cNvSpPr>
          <p:nvPr/>
        </p:nvSpPr>
        <p:spPr>
          <a:xfrm>
            <a:off x="0" y="3257177"/>
            <a:ext cx="2743200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350" tIns="71675" rIns="143350" bIns="71675" anchor="t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590"/>
              <a:buFont typeface="Arial"/>
              <a:buNone/>
              <a:tabLst/>
              <a:defRPr/>
            </a:pPr>
            <a:r>
              <a:rPr kumimoji="0" lang="ru-RU" sz="259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 часть</a:t>
            </a:r>
            <a:endParaRPr kumimoji="0" lang="ru-RU" sz="259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803</Words>
  <Application>Microsoft Office PowerPoint</Application>
  <PresentationFormat>A3 (297x420 мм)</PresentationFormat>
  <Paragraphs>858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Черновы</dc:creator>
  <cp:lastModifiedBy>user</cp:lastModifiedBy>
  <cp:revision>8</cp:revision>
  <dcterms:created xsi:type="dcterms:W3CDTF">2019-12-12T14:17:59Z</dcterms:created>
  <dcterms:modified xsi:type="dcterms:W3CDTF">2020-10-28T07:38:09Z</dcterms:modified>
</cp:coreProperties>
</file>