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27"/>
  </p:notesMasterIdLst>
  <p:sldIdLst>
    <p:sldId id="263" r:id="rId4"/>
    <p:sldId id="264" r:id="rId5"/>
    <p:sldId id="269" r:id="rId6"/>
    <p:sldId id="279" r:id="rId7"/>
    <p:sldId id="280" r:id="rId8"/>
    <p:sldId id="282" r:id="rId9"/>
    <p:sldId id="271" r:id="rId10"/>
    <p:sldId id="277" r:id="rId11"/>
    <p:sldId id="283" r:id="rId12"/>
    <p:sldId id="289" r:id="rId13"/>
    <p:sldId id="284" r:id="rId14"/>
    <p:sldId id="270" r:id="rId15"/>
    <p:sldId id="276" r:id="rId16"/>
    <p:sldId id="285" r:id="rId17"/>
    <p:sldId id="286" r:id="rId18"/>
    <p:sldId id="274" r:id="rId19"/>
    <p:sldId id="290" r:id="rId20"/>
    <p:sldId id="291" r:id="rId21"/>
    <p:sldId id="292" r:id="rId22"/>
    <p:sldId id="293" r:id="rId23"/>
    <p:sldId id="294" r:id="rId24"/>
    <p:sldId id="295" r:id="rId25"/>
    <p:sldId id="273" r:id="rId26"/>
  </p:sldIdLst>
  <p:sldSz cx="9720263" cy="6480175"/>
  <p:notesSz cx="7559675" cy="10691813"/>
  <p:custDataLst>
    <p:tags r:id="rId28"/>
  </p:custDataLst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82" autoAdjust="0"/>
    <p:restoredTop sz="94660"/>
  </p:normalViewPr>
  <p:slideViewPr>
    <p:cSldViewPr>
      <p:cViewPr>
        <p:scale>
          <a:sx n="112" d="100"/>
          <a:sy n="112" d="100"/>
        </p:scale>
        <p:origin x="-1374" y="-18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2362" cy="369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8663" y="2012950"/>
            <a:ext cx="8262937" cy="13890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7325" y="3671888"/>
            <a:ext cx="6805613" cy="16557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3CF76C0-E577-4C4F-A8BB-C2CB4EFFC6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C7B384-479C-4B13-88B6-EBC1B05438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45325" y="258763"/>
            <a:ext cx="2185988" cy="55324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5775" y="258763"/>
            <a:ext cx="6407150" cy="5532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DC789B-35B1-4A2A-B26F-7FBFD77FE5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8663" y="2012950"/>
            <a:ext cx="8262937" cy="13890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7325" y="3671888"/>
            <a:ext cx="6805613" cy="16557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350" y="4164013"/>
            <a:ext cx="8261350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8350" y="2746375"/>
            <a:ext cx="8261350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375" y="1801813"/>
            <a:ext cx="4073525" cy="4081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0300" y="1801813"/>
            <a:ext cx="4073525" cy="4081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8748713" cy="10810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5775" y="1450975"/>
            <a:ext cx="4295775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" y="2055813"/>
            <a:ext cx="4295775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7125" y="1450975"/>
            <a:ext cx="4297363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37125" y="2055813"/>
            <a:ext cx="4297363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3198813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0475" y="258763"/>
            <a:ext cx="5434013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5775" y="1355725"/>
            <a:ext cx="3198813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C3DD5AA-BB03-4112-9D4F-B60A9745FD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4535488"/>
            <a:ext cx="58324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05000" y="579438"/>
            <a:ext cx="58324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5000" y="5072063"/>
            <a:ext cx="58324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8963" y="476250"/>
            <a:ext cx="2074862" cy="54070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4375" y="476250"/>
            <a:ext cx="6072188" cy="54070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8663" y="2012950"/>
            <a:ext cx="8262937" cy="13890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7325" y="3671888"/>
            <a:ext cx="6805613" cy="16557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350" y="4164013"/>
            <a:ext cx="8261350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8350" y="2746375"/>
            <a:ext cx="8261350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93750" y="1831975"/>
            <a:ext cx="3981450" cy="4081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7600" y="1831975"/>
            <a:ext cx="3981450" cy="4081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8748713" cy="10810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5775" y="1450975"/>
            <a:ext cx="4295775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" y="2055813"/>
            <a:ext cx="4295775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7125" y="1450975"/>
            <a:ext cx="4297363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37125" y="2055813"/>
            <a:ext cx="4297363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350" y="4164013"/>
            <a:ext cx="8261350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8350" y="2746375"/>
            <a:ext cx="8261350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715D049-DF55-4659-AA9E-382512E7BD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3198813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0475" y="258763"/>
            <a:ext cx="5434013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5775" y="1355725"/>
            <a:ext cx="3198813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4535488"/>
            <a:ext cx="58324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05000" y="579438"/>
            <a:ext cx="58324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5000" y="5072063"/>
            <a:ext cx="58324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8963" y="600075"/>
            <a:ext cx="2074862" cy="5313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4375" y="600075"/>
            <a:ext cx="6072188" cy="5313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600075"/>
            <a:ext cx="8299450" cy="1079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85775" y="1516063"/>
            <a:ext cx="4295775" cy="4275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3950" y="1516063"/>
            <a:ext cx="4297363" cy="4275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A2EB769-7638-491E-AB14-25D368DF38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8748713" cy="10810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5775" y="1450975"/>
            <a:ext cx="4295775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" y="2055813"/>
            <a:ext cx="4295775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7125" y="1450975"/>
            <a:ext cx="4297363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37125" y="2055813"/>
            <a:ext cx="4297363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6ADB81E-3F57-4B2A-A669-CD490BBD3B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D734348-C002-48CB-B837-6CB185C71A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6889337-3A31-44B0-8605-6CC5FC7060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3198813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0475" y="258763"/>
            <a:ext cx="5434013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5775" y="1355725"/>
            <a:ext cx="3198813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805BDCF-B195-44AA-B0D3-B75E35E6F2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4535488"/>
            <a:ext cx="58324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05000" y="579438"/>
            <a:ext cx="58324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5000" y="5072063"/>
            <a:ext cx="58324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78FD83E-797D-484B-806A-8ECF9F14B5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258763"/>
            <a:ext cx="8745538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516063"/>
            <a:ext cx="8745538" cy="4275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381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85775" y="5903913"/>
            <a:ext cx="2262188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324225" y="5903913"/>
            <a:ext cx="3079750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969125" y="5903913"/>
            <a:ext cx="2262188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7D01832C-C3AA-49D8-A4E8-4EFD2037BB6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Arial" charset="0"/>
          <a:ea typeface="SimSun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Arial" charset="0"/>
          <a:ea typeface="SimSun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Arial" charset="0"/>
          <a:ea typeface="SimSun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213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97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7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488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390525" y="1624013"/>
            <a:ext cx="9329738" cy="4856162"/>
          </a:xfrm>
          <a:prstGeom prst="roundRect">
            <a:avLst>
              <a:gd name="adj" fmla="val 32"/>
            </a:avLst>
          </a:prstGeom>
          <a:solidFill>
            <a:srgbClr val="DDDDDD"/>
          </a:soli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75" y="476250"/>
            <a:ext cx="8299450" cy="1081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4375" y="1801813"/>
            <a:ext cx="8299450" cy="4081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1852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174625" cy="787400"/>
          </a:xfrm>
          <a:prstGeom prst="roundRect">
            <a:avLst>
              <a:gd name="adj" fmla="val 907"/>
            </a:avLst>
          </a:prstGeom>
          <a:solidFill>
            <a:srgbClr val="125C8D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2041525"/>
            <a:ext cx="174625" cy="787400"/>
          </a:xfrm>
          <a:prstGeom prst="roundRect">
            <a:avLst>
              <a:gd name="adj" fmla="val 907"/>
            </a:avLst>
          </a:prstGeom>
          <a:solidFill>
            <a:srgbClr val="125C8D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1001713"/>
            <a:ext cx="174625" cy="787400"/>
          </a:xfrm>
          <a:prstGeom prst="roundRect">
            <a:avLst>
              <a:gd name="adj" fmla="val 907"/>
            </a:avLst>
          </a:prstGeom>
          <a:solidFill>
            <a:srgbClr val="125C8D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 b="1">
          <a:solidFill>
            <a:srgbClr val="333333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 b="1">
          <a:solidFill>
            <a:srgbClr val="333333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 b="1">
          <a:solidFill>
            <a:srgbClr val="333333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 b="1">
          <a:solidFill>
            <a:srgbClr val="333333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 b="1">
          <a:solidFill>
            <a:srgbClr val="333333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 b="1">
          <a:solidFill>
            <a:srgbClr val="333333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 b="1">
          <a:solidFill>
            <a:srgbClr val="333333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 b="1">
          <a:solidFill>
            <a:srgbClr val="333333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 b="1">
          <a:solidFill>
            <a:srgbClr val="333333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720263" cy="6480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75" y="600075"/>
            <a:ext cx="8299450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3750" y="1831975"/>
            <a:ext cx="8115300" cy="4081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116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 b="1" i="1">
          <a:solidFill>
            <a:srgbClr val="99284C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 b="1" i="1">
          <a:solidFill>
            <a:srgbClr val="99284C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 b="1" i="1">
          <a:solidFill>
            <a:srgbClr val="99284C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 b="1" i="1">
          <a:solidFill>
            <a:srgbClr val="99284C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 b="1" i="1">
          <a:solidFill>
            <a:srgbClr val="99284C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 b="1" i="1">
          <a:solidFill>
            <a:srgbClr val="99284C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 b="1" i="1">
          <a:solidFill>
            <a:srgbClr val="99284C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 b="1" i="1">
          <a:solidFill>
            <a:srgbClr val="99284C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 b="1" i="1">
          <a:solidFill>
            <a:srgbClr val="99284C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333333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33333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333333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333333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333333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333333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333333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333333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413" y="668319"/>
            <a:ext cx="8646345" cy="1643074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Связная </a:t>
            </a:r>
            <a:r>
              <a:rPr lang="ru-RU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речь детей дошкольного </a:t>
            </a:r>
            <a:r>
              <a:rPr lang="ru-RU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возраста</a:t>
            </a:r>
            <a:r>
              <a:rPr lang="ru-RU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3749" y="2025641"/>
            <a:ext cx="8209785" cy="3887797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spcBef>
                <a:spcPct val="50000"/>
              </a:spcBef>
            </a:pPr>
            <a:endParaRPr lang="ru-RU" sz="1600" b="1" dirty="0" smtClean="0"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ru-RU" sz="1600" b="1" dirty="0" smtClean="0"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ru-RU" sz="1600" b="1" dirty="0" smtClean="0"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ru-RU" sz="1600" b="1" dirty="0" smtClean="0"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ru-RU" sz="1600" b="1" dirty="0" smtClean="0"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ru-RU" sz="1600" b="1" dirty="0" smtClean="0">
                <a:latin typeface="Arial" charset="0"/>
              </a:rPr>
              <a:t>Презентацию подготовила </a:t>
            </a:r>
          </a:p>
          <a:p>
            <a:pPr algn="ctr">
              <a:spcBef>
                <a:spcPct val="50000"/>
              </a:spcBef>
            </a:pPr>
            <a:r>
              <a:rPr lang="ru-RU" sz="1600" b="1" dirty="0" smtClean="0">
                <a:latin typeface="Arial" charset="0"/>
              </a:rPr>
              <a:t>учитель-логопед МБДОУ </a:t>
            </a:r>
            <a:r>
              <a:rPr lang="ru-RU" sz="1600" b="1" dirty="0" smtClean="0">
                <a:latin typeface="Arial" charset="0"/>
              </a:rPr>
              <a:t>«Детский </a:t>
            </a:r>
            <a:r>
              <a:rPr lang="ru-RU" sz="1600" b="1" dirty="0" smtClean="0">
                <a:latin typeface="Arial" charset="0"/>
              </a:rPr>
              <a:t>сад №8» г </a:t>
            </a:r>
            <a:r>
              <a:rPr lang="ru-RU" sz="1600" b="1" dirty="0" smtClean="0">
                <a:latin typeface="Arial" charset="0"/>
              </a:rPr>
              <a:t>Ачинск</a:t>
            </a:r>
            <a:endParaRPr lang="ru-RU" sz="1600" b="1" dirty="0" smtClean="0"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ru-RU" sz="1600" b="1" dirty="0" smtClean="0">
                <a:latin typeface="Arial" charset="0"/>
              </a:rPr>
              <a:t> </a:t>
            </a:r>
            <a:r>
              <a:rPr lang="ru-RU" sz="1600" b="1" dirty="0" err="1" smtClean="0">
                <a:latin typeface="Arial" charset="0"/>
              </a:rPr>
              <a:t>Двойникова</a:t>
            </a:r>
            <a:r>
              <a:rPr lang="ru-RU" sz="1600" b="1" dirty="0" smtClean="0">
                <a:latin typeface="Arial" charset="0"/>
              </a:rPr>
              <a:t> Наталья Николаевна</a:t>
            </a:r>
            <a:endParaRPr lang="ru-RU" sz="1600" b="1" dirty="0">
              <a:latin typeface="Arial" charset="0"/>
            </a:endParaRPr>
          </a:p>
        </p:txBody>
      </p:sp>
      <p:pic>
        <p:nvPicPr>
          <p:cNvPr id="20481" name="Picture 1" descr="C:\Users\User\Desktop\Изображение 5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6147" y="3168649"/>
            <a:ext cx="185738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525443"/>
            <a:ext cx="6360334" cy="1357322"/>
          </a:xfrm>
        </p:spPr>
        <p:txBody>
          <a:bodyPr/>
          <a:lstStyle/>
          <a:p>
            <a:r>
              <a:rPr lang="ru-RU" sz="2000" dirty="0" smtClean="0"/>
              <a:t>Игры для всей семьи: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8165" y="1954203"/>
            <a:ext cx="8115300" cy="3959235"/>
          </a:xfrm>
        </p:spPr>
        <p:txBody>
          <a:bodyPr/>
          <a:lstStyle/>
          <a:p>
            <a:pPr algn="ctr">
              <a:buFont typeface="Arial" pitchFamily="34" charset="0"/>
              <a:buChar char="•"/>
            </a:pPr>
            <a:endParaRPr lang="ru-RU" sz="1800" dirty="0" smtClean="0">
              <a:solidFill>
                <a:srgbClr val="FF000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FF0000"/>
                </a:solidFill>
              </a:rPr>
              <a:t>Игра «Закончи сам…»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Взрослый рассказывает ребенку начало сказки или рассказа и дает задание продолжить или придумать концовку.</a:t>
            </a: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FF0000"/>
                </a:solidFill>
              </a:rPr>
              <a:t>Игра «Черный ящик»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Ребенок постепенно определяет, что лежит в ящике, задавая вопрос об определенных свойствах предметов: «Это игрушка? Она деревянная? Она пластмассовая? Ее можно катать? И </a:t>
            </a:r>
            <a:r>
              <a:rPr lang="ru-RU" sz="1800" dirty="0" err="1" smtClean="0">
                <a:solidFill>
                  <a:schemeClr val="tx1"/>
                </a:solidFill>
              </a:rPr>
              <a:t>т.д</a:t>
            </a:r>
            <a:r>
              <a:rPr lang="ru-RU" sz="1800" dirty="0" smtClean="0">
                <a:solidFill>
                  <a:schemeClr val="tx1"/>
                </a:solidFill>
              </a:rPr>
              <a:t>»</a:t>
            </a: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FF0000"/>
                </a:solidFill>
              </a:rPr>
              <a:t>Игра «Мой папа-художник»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Ребенок должен составить рассказ (сказку) по рисунку, который нарисовал его папа (его мама, бабушка, дедушка)</a:t>
            </a:r>
          </a:p>
          <a:p>
            <a:pPr>
              <a:buFont typeface="Arial" pitchFamily="34" charset="0"/>
              <a:buChar char="•"/>
            </a:pPr>
            <a:endParaRPr lang="ru-RU" sz="1400" dirty="0"/>
          </a:p>
        </p:txBody>
      </p:sp>
      <p:pic>
        <p:nvPicPr>
          <p:cNvPr id="7" name="Picture 2" descr="http://paidagogos.com/wp-content/uploads/2015/07/razvitie_rec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4709" y="525444"/>
            <a:ext cx="1928826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382567"/>
            <a:ext cx="6503210" cy="1428760"/>
          </a:xfrm>
        </p:spPr>
        <p:txBody>
          <a:bodyPr/>
          <a:lstStyle/>
          <a:p>
            <a:r>
              <a:rPr lang="ru-RU" sz="2000" dirty="0" smtClean="0"/>
              <a:t>Игры для всей семьи: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3850" y="1668451"/>
            <a:ext cx="8358247" cy="4102111"/>
          </a:xfrm>
        </p:spPr>
        <p:txBody>
          <a:bodyPr/>
          <a:lstStyle/>
          <a:p>
            <a:pPr algn="ctr">
              <a:buFont typeface="Arial" pitchFamily="34" charset="0"/>
              <a:buChar char="•"/>
            </a:pPr>
            <a:endParaRPr lang="ru-RU" sz="1800" dirty="0" smtClean="0">
              <a:solidFill>
                <a:srgbClr val="FF000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FF0000"/>
                </a:solidFill>
              </a:rPr>
              <a:t>Игра «Придумаем название»</a:t>
            </a:r>
            <a:r>
              <a:rPr lang="ru-RU" sz="1400" dirty="0" smtClean="0"/>
              <a:t>.</a:t>
            </a:r>
          </a:p>
          <a:p>
            <a:pPr algn="ctr">
              <a:buFont typeface="Arial" pitchFamily="34" charset="0"/>
              <a:buChar char="•"/>
            </a:pPr>
            <a:endParaRPr lang="ru-RU" sz="1400" dirty="0" smtClean="0"/>
          </a:p>
          <a:p>
            <a:r>
              <a:rPr lang="ru-RU" sz="1800" dirty="0" smtClean="0">
                <a:solidFill>
                  <a:schemeClr val="tx1"/>
                </a:solidFill>
              </a:rPr>
              <a:t>Взрослый предлагает ребенку различные сюжетные картинки и предлагает придумать разные варианты названий к картинке</a:t>
            </a: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FF0000"/>
                </a:solidFill>
              </a:rPr>
              <a:t>Игра «Пойми меня»</a:t>
            </a:r>
          </a:p>
          <a:p>
            <a:pPr algn="ctr">
              <a:buFont typeface="Arial" pitchFamily="34" charset="0"/>
              <a:buChar char="•"/>
            </a:pPr>
            <a:endParaRPr lang="ru-RU" sz="1800" dirty="0" smtClean="0">
              <a:solidFill>
                <a:srgbClr val="FF0000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Взрослый описывает предмет, не показывая его, а ребенок пытается угадать, о чем говорится. Затем взрослый и ребенок меняются ролями.</a:t>
            </a: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FF0000"/>
                </a:solidFill>
              </a:rPr>
              <a:t>Игра «Продолжи предложение»</a:t>
            </a:r>
          </a:p>
          <a:p>
            <a:pPr algn="ctr">
              <a:buFont typeface="Arial" pitchFamily="34" charset="0"/>
              <a:buChar char="•"/>
            </a:pPr>
            <a:endParaRPr lang="ru-RU" sz="18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«Учись читать книги, потому что…»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«Слова нужно говорить громко, потому что…»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«Если бы я был волшебником, я бы…»</a:t>
            </a:r>
          </a:p>
          <a:p>
            <a:endParaRPr lang="ru-RU" sz="1400" dirty="0"/>
          </a:p>
        </p:txBody>
      </p:sp>
      <p:pic>
        <p:nvPicPr>
          <p:cNvPr id="7" name="Picture 2" descr="http://paidagogos.com/wp-content/uploads/2015/07/razvitie_rec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4709" y="505599"/>
            <a:ext cx="1928826" cy="1393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289" y="311129"/>
            <a:ext cx="6786610" cy="1428760"/>
          </a:xfrm>
        </p:spPr>
        <p:txBody>
          <a:bodyPr/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Мнемотехника</a:t>
            </a:r>
            <a:br>
              <a:rPr lang="ru-RU" sz="2000" dirty="0" smtClean="0"/>
            </a:br>
            <a:r>
              <a:rPr lang="ru-RU" sz="2000" dirty="0" smtClean="0">
                <a:latin typeface="Arial" charset="0"/>
              </a:rPr>
              <a:t/>
            </a:r>
            <a:br>
              <a:rPr lang="ru-RU" sz="2000" dirty="0" smtClean="0">
                <a:latin typeface="Arial" charset="0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3750" y="2025641"/>
            <a:ext cx="8115300" cy="3887797"/>
          </a:xfrm>
        </p:spPr>
        <p:txBody>
          <a:bodyPr/>
          <a:lstStyle/>
          <a:p>
            <a:r>
              <a:rPr lang="ru-RU" sz="1400" dirty="0" smtClean="0"/>
              <a:t>     </a:t>
            </a:r>
          </a:p>
          <a:p>
            <a:r>
              <a:rPr lang="ru-RU" sz="1400" dirty="0" smtClean="0"/>
              <a:t>  </a:t>
            </a:r>
            <a:r>
              <a:rPr lang="ru-RU" sz="2000" i="1" u="sng" dirty="0" smtClean="0">
                <a:solidFill>
                  <a:srgbClr val="FF0000"/>
                </a:solidFill>
              </a:rPr>
              <a:t>Мнемотехника</a:t>
            </a:r>
            <a:r>
              <a:rPr lang="ru-RU" sz="1800" dirty="0" smtClean="0">
                <a:solidFill>
                  <a:schemeClr val="tx1"/>
                </a:solidFill>
              </a:rPr>
              <a:t> – в переводе с греческого – «искусство запоминания».</a:t>
            </a:r>
          </a:p>
          <a:p>
            <a:endParaRPr lang="ru-RU" sz="1800" i="1" u="sng" dirty="0" smtClean="0">
              <a:solidFill>
                <a:schemeClr val="tx1"/>
              </a:solidFill>
            </a:endParaRPr>
          </a:p>
          <a:p>
            <a:r>
              <a:rPr lang="ru-RU" sz="1800" i="1" dirty="0" smtClean="0">
                <a:solidFill>
                  <a:schemeClr val="tx1"/>
                </a:solidFill>
              </a:rPr>
              <a:t>  </a:t>
            </a:r>
            <a:r>
              <a:rPr lang="ru-RU" sz="1800" i="1" u="sng" dirty="0" smtClean="0">
                <a:solidFill>
                  <a:schemeClr val="tx1"/>
                </a:solidFill>
              </a:rPr>
              <a:t>Суть мнемосхем</a:t>
            </a:r>
            <a:r>
              <a:rPr lang="ru-RU" sz="1800" i="1" dirty="0" smtClean="0">
                <a:solidFill>
                  <a:schemeClr val="tx1"/>
                </a:solidFill>
              </a:rPr>
              <a:t>  </a:t>
            </a:r>
            <a:r>
              <a:rPr lang="ru-RU" sz="1800" dirty="0" smtClean="0">
                <a:solidFill>
                  <a:schemeClr val="tx1"/>
                </a:solidFill>
              </a:rPr>
              <a:t>заключается в следующем:</a:t>
            </a: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     на каждое слово или маленькое словосочетание придумывается картинка (изображение), таким образом, весь текст зарисовывается схематично. Глядя на эти схемы-рисунки ребенок легко воспроизведет текстовую информацию.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      </a:t>
            </a:r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1400" dirty="0" smtClean="0"/>
              <a:t>  </a:t>
            </a: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 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30463" y="2936287"/>
            <a:ext cx="4857750" cy="60760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http://50ds.ru/img/_3MO0YXJY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3337" y="525443"/>
            <a:ext cx="1486704" cy="1313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382567"/>
            <a:ext cx="5360202" cy="1571636"/>
          </a:xfrm>
        </p:spPr>
        <p:txBody>
          <a:bodyPr/>
          <a:lstStyle/>
          <a:p>
            <a:r>
              <a:rPr lang="ru-RU" sz="2000" dirty="0" smtClean="0"/>
              <a:t>Использование схем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3750" y="2597145"/>
            <a:ext cx="8115300" cy="2286016"/>
          </a:xfrm>
        </p:spPr>
        <p:txBody>
          <a:bodyPr/>
          <a:lstStyle/>
          <a:p>
            <a:pPr algn="just"/>
            <a:r>
              <a:rPr lang="ru-RU" sz="1400" dirty="0" smtClean="0"/>
              <a:t> </a:t>
            </a:r>
            <a:r>
              <a:rPr lang="ru-RU" sz="1800" dirty="0" smtClean="0"/>
              <a:t>Ребенок должен научиться выделять самое главное в повествовании, последовательно излагать основные действия и события.</a:t>
            </a:r>
          </a:p>
          <a:p>
            <a:pPr algn="just"/>
            <a:endParaRPr lang="ru-RU" sz="1800" dirty="0" smtClean="0"/>
          </a:p>
          <a:p>
            <a:pPr algn="just"/>
            <a:r>
              <a:rPr lang="ru-RU" sz="1800" dirty="0" smtClean="0"/>
              <a:t>Схемы служат своеобразным планом для создания монологов, помогают детям выстраивать:</a:t>
            </a:r>
          </a:p>
          <a:p>
            <a:pPr algn="just">
              <a:buFont typeface="Arial" pitchFamily="34" charset="0"/>
              <a:buChar char="•"/>
            </a:pPr>
            <a:endParaRPr lang="ru-RU" sz="18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1800" dirty="0" smtClean="0"/>
              <a:t>Строение рассказа, последовательность рассказа</a:t>
            </a:r>
          </a:p>
          <a:p>
            <a:pPr algn="just"/>
            <a:endParaRPr lang="ru-RU" sz="18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1800" dirty="0" smtClean="0"/>
              <a:t>Лексико-грамматическую наполняемость рассказа.</a:t>
            </a:r>
            <a:endParaRPr lang="ru-RU" sz="1800" dirty="0"/>
          </a:p>
        </p:txBody>
      </p:sp>
      <p:pic>
        <p:nvPicPr>
          <p:cNvPr id="5122" name="Picture 2" descr="http://xn--80adiaa4b3am.xn--p1ai/images/Detyam/Paha/Ziraff/Gali/a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8892" y="525443"/>
            <a:ext cx="2786081" cy="1937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413" y="525443"/>
            <a:ext cx="6858048" cy="1000132"/>
          </a:xfrm>
        </p:spPr>
        <p:txBody>
          <a:bodyPr/>
          <a:lstStyle/>
          <a:p>
            <a:r>
              <a:rPr lang="ru-RU" sz="2000" dirty="0" smtClean="0"/>
              <a:t>Миф или реальность:  раннее обучение чтению – </a:t>
            </a:r>
            <a:br>
              <a:rPr lang="ru-RU" sz="2000" dirty="0" smtClean="0"/>
            </a:br>
            <a:r>
              <a:rPr lang="ru-RU" sz="2000" dirty="0" smtClean="0"/>
              <a:t>необходимый навык для ребёнка?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3750" y="1668451"/>
            <a:ext cx="8115300" cy="4244987"/>
          </a:xfrm>
        </p:spPr>
        <p:txBody>
          <a:bodyPr/>
          <a:lstStyle/>
          <a:p>
            <a:r>
              <a:rPr lang="ru-RU" sz="1400" dirty="0" smtClean="0"/>
              <a:t> </a:t>
            </a:r>
            <a:r>
              <a:rPr lang="ru-RU" sz="1800" dirty="0" smtClean="0"/>
              <a:t>Развитая речь в понимании многих родителей – это умение читать (и писать – хотя бы печатными буквами) как максимум и умение рассказывать стихи, как минимум.</a:t>
            </a:r>
          </a:p>
          <a:p>
            <a:r>
              <a:rPr lang="ru-RU" sz="1800" dirty="0" smtClean="0"/>
              <a:t> Чтение и письмо – только необходимое средство, которым на определенном этапе ребенок овладевает для своего последующего полноценного развития. При этом чтение и письмо – сложные навыки, которые требуют от ребенка определенного уровня развития, в том числе и речевого. Известно, что качественно овладеть чтением и письмом невозможно без чистого звукопроизношения, без развитого речевого слуха и т.п. Овладение грамотой – это не самоцель, это определенный этап речевого развития ребенка, который подразумевает серьезную предшествующую работу по речевому и языковому развитию детей.</a:t>
            </a:r>
            <a:endParaRPr lang="ru-RU" sz="1800" dirty="0"/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0461" y="454005"/>
            <a:ext cx="1714512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600075"/>
            <a:ext cx="8217722" cy="1079500"/>
          </a:xfrm>
        </p:spPr>
        <p:txBody>
          <a:bodyPr/>
          <a:lstStyle/>
          <a:p>
            <a:r>
              <a:rPr lang="ru-RU" sz="2000" dirty="0" smtClean="0"/>
              <a:t>Проект для детей средних и старших групп </a:t>
            </a:r>
            <a:br>
              <a:rPr lang="ru-RU" sz="2000" dirty="0" smtClean="0"/>
            </a:br>
            <a:r>
              <a:rPr lang="ru-RU" sz="2000" dirty="0" smtClean="0"/>
              <a:t>МБДОУ «Детский сад №8» г. Ачинск</a:t>
            </a:r>
            <a:br>
              <a:rPr lang="ru-RU" sz="2000" dirty="0" smtClean="0"/>
            </a:br>
            <a:r>
              <a:rPr lang="ru-RU" sz="2000" dirty="0" smtClean="0"/>
              <a:t>«Здравствуй, Сказка!»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3750" y="1739889"/>
            <a:ext cx="8115300" cy="4173549"/>
          </a:xfrm>
        </p:spPr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30463" y="2163383"/>
            <a:ext cx="4857750" cy="34996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 descr="http://moi-raskraski.ru/images/raskraski/skazki/baba-jaga/raskraski-iz-skazki-baba-yaga-1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9934" y="2025641"/>
            <a:ext cx="3143272" cy="3582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525443"/>
            <a:ext cx="6931838" cy="928694"/>
          </a:xfrm>
        </p:spPr>
        <p:txBody>
          <a:bodyPr/>
          <a:lstStyle/>
          <a:p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/>
              <a:t>        </a:t>
            </a:r>
            <a:r>
              <a:rPr lang="ru-RU" sz="2000" dirty="0" smtClean="0">
                <a:solidFill>
                  <a:srgbClr val="C00000"/>
                </a:solidFill>
              </a:rPr>
              <a:t>Проект «Здравствуй, Сказка!»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3750" y="1525575"/>
            <a:ext cx="8115300" cy="4387863"/>
          </a:xfrm>
        </p:spPr>
        <p:txBody>
          <a:bodyPr/>
          <a:lstStyle/>
          <a:p>
            <a:r>
              <a:rPr lang="ru-RU" sz="1600" dirty="0" smtClean="0"/>
              <a:t> </a:t>
            </a:r>
          </a:p>
          <a:p>
            <a:r>
              <a:rPr lang="ru-RU" sz="1400" b="1" dirty="0" smtClean="0"/>
              <a:t>Вид проекта:</a:t>
            </a:r>
            <a:r>
              <a:rPr lang="ru-RU" sz="1400" dirty="0" smtClean="0"/>
              <a:t> Информационно-творческий проект, направленный на повышение потенциальных возможностей полноценного развития связной речи дошкольников.</a:t>
            </a:r>
          </a:p>
          <a:p>
            <a:r>
              <a:rPr lang="ru-RU" sz="1400" b="1" dirty="0" smtClean="0"/>
              <a:t>Сроки проекта:  </a:t>
            </a:r>
            <a:r>
              <a:rPr lang="ru-RU" sz="1400" dirty="0" smtClean="0"/>
              <a:t>с 07.11.16г. - по 11.11.16г.</a:t>
            </a:r>
          </a:p>
          <a:p>
            <a:r>
              <a:rPr lang="ru-RU" sz="1400" b="1" i="1" dirty="0" smtClean="0"/>
              <a:t> </a:t>
            </a:r>
            <a:r>
              <a:rPr lang="ru-RU" sz="1400" b="1" dirty="0" smtClean="0"/>
              <a:t>Цель: </a:t>
            </a:r>
            <a:endParaRPr lang="ru-RU" sz="1400" dirty="0" smtClean="0"/>
          </a:p>
          <a:p>
            <a:r>
              <a:rPr lang="ru-RU" sz="1400" dirty="0" smtClean="0"/>
              <a:t>- Создание условий для осуществления компетентной, продуктивной помощи детям в овладении  и совершенствовании связной речи;</a:t>
            </a:r>
          </a:p>
          <a:p>
            <a:r>
              <a:rPr lang="ru-RU" sz="1400" dirty="0" smtClean="0"/>
              <a:t>- Привлечение педагогов и родителей к более тесному сотрудничеству;</a:t>
            </a:r>
          </a:p>
          <a:p>
            <a:r>
              <a:rPr lang="ru-RU" sz="1400" b="1" dirty="0" smtClean="0"/>
              <a:t>Задачи: </a:t>
            </a:r>
            <a:endParaRPr lang="ru-RU" sz="1400" dirty="0" smtClean="0"/>
          </a:p>
          <a:p>
            <a:r>
              <a:rPr lang="ru-RU" sz="1400" dirty="0" smtClean="0"/>
              <a:t>1. Учить детей развивать сюжет, использовать «сказочные» языковые средства, формировать творческое рассказывание, умение раскрывать тему;</a:t>
            </a:r>
          </a:p>
          <a:p>
            <a:r>
              <a:rPr lang="ru-RU" sz="1400" dirty="0" smtClean="0"/>
              <a:t> 2. Повысить заинтересованность родителей в результатах  образовательной и воспитательной работы с детьми, развивать традиции семейного чтения;</a:t>
            </a:r>
          </a:p>
          <a:p>
            <a:r>
              <a:rPr lang="ru-RU" sz="1400" dirty="0" smtClean="0"/>
              <a:t> 3. Повысить компетентность участников проекта в формировании связной речи (последовательность работы над связной речью, выбор  приемов работы  в зависимости от уровня речевого развития детей)</a:t>
            </a:r>
          </a:p>
          <a:p>
            <a:r>
              <a:rPr lang="ru-RU" sz="1400" b="1" dirty="0" smtClean="0"/>
              <a:t>Участники проекта:</a:t>
            </a:r>
            <a:r>
              <a:rPr lang="ru-RU" sz="1400" dirty="0" smtClean="0"/>
              <a:t> Дети старших и средних групп, родители, учитель-логопед, педагог-психолог, воспитатели, инструктор по физкультуре, музыкальный руководитель</a:t>
            </a:r>
          </a:p>
          <a:p>
            <a:r>
              <a:rPr lang="ru-RU" sz="1400" b="1" dirty="0" smtClean="0"/>
              <a:t>Направленность развития деятельности:</a:t>
            </a:r>
            <a:r>
              <a:rPr lang="ru-RU" sz="1400" dirty="0" smtClean="0"/>
              <a:t> комплексная (познавательно-речевая, изобразительная, театрализованная, музыкальная, физкультурная)</a:t>
            </a:r>
          </a:p>
          <a:p>
            <a:endParaRPr lang="ru-RU" sz="1400" dirty="0" smtClean="0"/>
          </a:p>
          <a:p>
            <a:endParaRPr lang="ru-RU" sz="1400" b="1" i="1" dirty="0" smtClean="0"/>
          </a:p>
          <a:p>
            <a:pPr algn="ctr"/>
            <a:r>
              <a:rPr lang="ru-RU" sz="1400" b="1" i="1" dirty="0" smtClean="0"/>
              <a:t>                                       </a:t>
            </a:r>
          </a:p>
          <a:p>
            <a:pPr algn="ctr"/>
            <a:endParaRPr lang="ru-RU" sz="14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dirty="0" smtClean="0"/>
              <a:t> </a:t>
            </a:r>
          </a:p>
          <a:p>
            <a:r>
              <a:rPr lang="ru-RU" sz="1400" dirty="0" smtClean="0"/>
              <a:t>        </a:t>
            </a:r>
            <a:r>
              <a:rPr lang="ru-RU" sz="1400" b="1" i="1" dirty="0" smtClean="0"/>
              <a:t>         </a:t>
            </a:r>
            <a:endParaRPr lang="ru-RU" sz="1400" dirty="0" smtClean="0"/>
          </a:p>
          <a:p>
            <a:r>
              <a:rPr lang="ru-RU" sz="1400" b="1" i="1" dirty="0" smtClean="0"/>
              <a:t> </a:t>
            </a:r>
            <a:endParaRPr lang="ru-RU" sz="1400" dirty="0" smtClean="0"/>
          </a:p>
          <a:p>
            <a:endParaRPr lang="ru-RU" sz="1600" dirty="0"/>
          </a:p>
        </p:txBody>
      </p:sp>
      <p:pic>
        <p:nvPicPr>
          <p:cNvPr id="5" name="Рисунок 4" descr="http://moi-raskraski.ru/images/raskraski/skazki/baba-jaga/raskraski-iz-skazki-baba-yaga-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1965" y="525443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8664" y="525443"/>
            <a:ext cx="7274740" cy="1000131"/>
          </a:xfrm>
        </p:spPr>
        <p:txBody>
          <a:bodyPr/>
          <a:lstStyle/>
          <a:p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Проект «Здравствуй, Сказка!»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6727" y="1597013"/>
            <a:ext cx="8001056" cy="3730637"/>
          </a:xfrm>
        </p:spPr>
        <p:txBody>
          <a:bodyPr/>
          <a:lstStyle/>
          <a:p>
            <a:pPr algn="l"/>
            <a:r>
              <a:rPr lang="ru-RU" sz="1800" b="1" dirty="0" smtClean="0"/>
              <a:t>Предполагаемый результат:</a:t>
            </a:r>
          </a:p>
          <a:p>
            <a:pPr algn="l"/>
            <a:endParaRPr lang="ru-RU" sz="1800" dirty="0" smtClean="0"/>
          </a:p>
          <a:p>
            <a:pPr algn="l"/>
            <a:r>
              <a:rPr lang="ru-RU" sz="1800" dirty="0" smtClean="0"/>
              <a:t> - презентация проекта на ГМО логопедов; отчета по проекту;</a:t>
            </a:r>
          </a:p>
          <a:p>
            <a:pPr algn="l"/>
            <a:r>
              <a:rPr lang="ru-RU" sz="1800" dirty="0" smtClean="0"/>
              <a:t> - выставка детских иллюстрированных сказок собственного сочинения;</a:t>
            </a:r>
          </a:p>
          <a:p>
            <a:pPr algn="l"/>
            <a:r>
              <a:rPr lang="ru-RU" sz="1800" dirty="0" smtClean="0"/>
              <a:t>- пополнение содержания книжного уголка сказками разных жанров;</a:t>
            </a:r>
          </a:p>
          <a:p>
            <a:pPr algn="l"/>
            <a:r>
              <a:rPr lang="ru-RU" sz="1800" dirty="0" smtClean="0"/>
              <a:t> - пополнение копилки методических пособий по развитию связной речи.</a:t>
            </a:r>
          </a:p>
          <a:p>
            <a:pPr algn="l"/>
            <a:endParaRPr lang="ru-RU" sz="1800" dirty="0" smtClean="0"/>
          </a:p>
          <a:p>
            <a:pPr algn="l"/>
            <a:r>
              <a:rPr lang="ru-RU" sz="1800" b="1" dirty="0" smtClean="0"/>
              <a:t>Этапы реализации проекта:</a:t>
            </a:r>
            <a:endParaRPr lang="ru-RU" sz="1800" dirty="0" smtClean="0"/>
          </a:p>
          <a:p>
            <a:pPr lvl="0" algn="l"/>
            <a:r>
              <a:rPr lang="ru-RU" sz="1800" dirty="0" smtClean="0"/>
              <a:t>1</a:t>
            </a:r>
            <a:r>
              <a:rPr lang="ru-RU" sz="1600" dirty="0" smtClean="0"/>
              <a:t>. Подготовительный этап</a:t>
            </a:r>
          </a:p>
          <a:p>
            <a:pPr lvl="0" algn="l"/>
            <a:r>
              <a:rPr lang="ru-RU" sz="1800" dirty="0" smtClean="0"/>
              <a:t>Подбор методической и художественной литературы по теме проекта;</a:t>
            </a:r>
          </a:p>
          <a:p>
            <a:pPr lvl="0" algn="l"/>
            <a:r>
              <a:rPr lang="ru-RU" sz="1800" dirty="0" smtClean="0"/>
              <a:t>Подбор иллюстративного материала, картинок; изготовление стенгазеты по теме;</a:t>
            </a:r>
          </a:p>
          <a:p>
            <a:pPr lvl="0" algn="l"/>
            <a:r>
              <a:rPr lang="ru-RU" sz="1800" dirty="0" smtClean="0"/>
              <a:t>Изготовление дидактического материала;</a:t>
            </a:r>
          </a:p>
          <a:p>
            <a:pPr lvl="0" algn="l"/>
            <a:r>
              <a:rPr lang="ru-RU" sz="1800" dirty="0" smtClean="0"/>
              <a:t>Разработка плана по реализации проекта;</a:t>
            </a:r>
          </a:p>
          <a:p>
            <a:pPr lvl="0" algn="l"/>
            <a:r>
              <a:rPr lang="ru-RU" sz="1800" dirty="0" smtClean="0"/>
              <a:t>Оформление материала для родительских уголков;</a:t>
            </a:r>
            <a:endParaRPr lang="ru-RU" sz="1800" dirty="0"/>
          </a:p>
        </p:txBody>
      </p:sp>
      <p:pic>
        <p:nvPicPr>
          <p:cNvPr id="4" name="Рисунок 3" descr="http://moi-raskraski.ru/images/raskraski/skazki/baba-jaga/raskraski-iz-skazki-baba-yaga-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1965" y="668319"/>
            <a:ext cx="92549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6727" y="525443"/>
            <a:ext cx="7131863" cy="714379"/>
          </a:xfrm>
        </p:spPr>
        <p:txBody>
          <a:bodyPr/>
          <a:lstStyle/>
          <a:p>
            <a:r>
              <a:rPr lang="ru-RU" sz="2000" dirty="0" smtClean="0">
                <a:solidFill>
                  <a:srgbClr val="C00000"/>
                </a:solidFill>
              </a:rPr>
              <a:t>Проект «Здравствуй, Сказка!»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3851" y="1239823"/>
            <a:ext cx="8286808" cy="4087827"/>
          </a:xfrm>
        </p:spPr>
        <p:txBody>
          <a:bodyPr/>
          <a:lstStyle/>
          <a:p>
            <a:pPr lvl="0" algn="l"/>
            <a:r>
              <a:rPr lang="ru-RU" sz="1600" dirty="0" smtClean="0"/>
              <a:t>2. Основной этап:</a:t>
            </a:r>
          </a:p>
          <a:p>
            <a:r>
              <a:rPr lang="ru-RU" sz="1800" b="1" dirty="0" smtClean="0"/>
              <a:t>План-схема по реализации проекта «Здравствуй, сказка!»</a:t>
            </a:r>
          </a:p>
          <a:p>
            <a:pPr algn="l"/>
            <a:endParaRPr lang="ru-RU" sz="1600" dirty="0" smtClean="0"/>
          </a:p>
          <a:p>
            <a:pPr algn="l"/>
            <a:endParaRPr lang="ru-RU" sz="1800" dirty="0"/>
          </a:p>
        </p:txBody>
      </p:sp>
      <p:pic>
        <p:nvPicPr>
          <p:cNvPr id="4" name="Рисунок 3" descr="http://moi-raskraski.ru/images/raskraski/skazki/baba-jaga/raskraski-iz-skazki-baba-yaga-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3403" y="525443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5288" y="2025641"/>
          <a:ext cx="8286810" cy="3540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7"/>
                <a:gridCol w="3952903"/>
                <a:gridCol w="2762270"/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Дни недели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Участники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понедельник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Открытие «Недели логопедии»,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Ознакомление с проектом «Здравствуй, Сказка!»</a:t>
                      </a:r>
                      <a:r>
                        <a:rPr lang="ru-RU" sz="1400" baseline="0" dirty="0" smtClean="0"/>
                        <a:t>, </a:t>
                      </a:r>
                      <a:r>
                        <a:rPr lang="ru-RU" sz="1400" dirty="0" smtClean="0"/>
                        <a:t>Консультация для воспитателей</a:t>
                      </a:r>
                      <a:r>
                        <a:rPr lang="ru-RU" sz="1400" baseline="0" dirty="0" smtClean="0"/>
                        <a:t> «Развитие связной речи у детей дошкольного возраста»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Использование элементов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логоритмики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театра на музыкальных занятиях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Заседание  клуба для родителей «Созвездие». Тема: «Развитие связной речи посредством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сказкотерапии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4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Все педагоги и специалисты ДОУ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Учитель-логопед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Музыкальный руководитель</a:t>
                      </a:r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Педагог-психолог, учитель-логопед</a:t>
                      </a:r>
                      <a:endParaRPr lang="ru-RU" sz="1400" dirty="0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вторник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Занятие по физической культуре «Путешествие по Сказке»</a:t>
                      </a:r>
                      <a:endParaRPr lang="ru-RU" sz="1400" dirty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Занятия по развитию связной речи</a:t>
                      </a:r>
                      <a:endParaRPr lang="ru-RU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Инструктор по физической культуре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Воспитатели групп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8664" y="525444"/>
            <a:ext cx="7560492" cy="714380"/>
          </a:xfrm>
        </p:spPr>
        <p:txBody>
          <a:bodyPr/>
          <a:lstStyle/>
          <a:p>
            <a:r>
              <a:rPr lang="ru-RU" sz="2000" b="0" i="0" dirty="0" smtClean="0">
                <a:solidFill>
                  <a:srgbClr val="C00000"/>
                </a:solidFill>
              </a:rPr>
              <a:t>Проект «Здравствуй, Сказка!»</a:t>
            </a:r>
            <a:endParaRPr lang="ru-RU" sz="2000" b="0" i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8165" y="1525575"/>
            <a:ext cx="8143932" cy="3944951"/>
          </a:xfrm>
        </p:spPr>
        <p:txBody>
          <a:bodyPr/>
          <a:lstStyle/>
          <a:p>
            <a:endParaRPr lang="ru-RU" sz="1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88165" y="1668451"/>
          <a:ext cx="8072493" cy="4357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4786346"/>
                <a:gridCol w="1857387"/>
              </a:tblGrid>
              <a:tr h="171949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среда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Консультация для родителей, имеющих детей с ОВЗ, «Мнемотехника, как средство развития связной речи детей» в рамках клуба «Студия семейной педагогики»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Разучивание присказок, поговорок, пословиц о сказках, сказочных героях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Учитель-логопед</a:t>
                      </a:r>
                    </a:p>
                    <a:p>
                      <a:endParaRPr lang="ru-RU" sz="1400" b="0" dirty="0" smtClean="0"/>
                    </a:p>
                    <a:p>
                      <a:endParaRPr lang="ru-RU" sz="1400" b="0" dirty="0" smtClean="0"/>
                    </a:p>
                    <a:p>
                      <a:endParaRPr lang="ru-RU" sz="1400" b="0" dirty="0" smtClean="0"/>
                    </a:p>
                    <a:p>
                      <a:endParaRPr lang="ru-RU" sz="1400" b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Воспитатели групп</a:t>
                      </a:r>
                      <a:endParaRPr lang="ru-RU" sz="1400" b="0" dirty="0" smtClean="0"/>
                    </a:p>
                  </a:txBody>
                  <a:tcPr/>
                </a:tc>
              </a:tr>
              <a:tr h="105890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четверг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КВН для педагогов ДОУ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Учитель-логопед,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 педагоги и специалисты ДОУ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7931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пятница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Закрытие недели.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Выставка детских иллюстрированных книг-сказок собственного сочинения.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Выставка методических пособий по развитию связной речи детей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Награждение от Бабы Яги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Педагоги  и специалисты ДОУ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Рисунок 4" descr="http://moi-raskraski.ru/images/raskraski/skazki/baba-jaga/raskraski-iz-skazki-baba-yaga-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3403" y="525443"/>
            <a:ext cx="10001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851" y="454005"/>
            <a:ext cx="6215106" cy="1428760"/>
          </a:xfrm>
        </p:spPr>
        <p:txBody>
          <a:bodyPr/>
          <a:lstStyle/>
          <a:p>
            <a:r>
              <a:rPr lang="ru-RU" sz="2000" dirty="0" smtClean="0"/>
              <a:t>           Содержание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31040" y="1739889"/>
            <a:ext cx="7978009" cy="4173549"/>
          </a:xfrm>
        </p:spPr>
        <p:txBody>
          <a:bodyPr/>
          <a:lstStyle/>
          <a:p>
            <a:pPr>
              <a:spcBef>
                <a:spcPct val="50000"/>
              </a:spcBef>
              <a:buAutoNum type="arabicPeriod"/>
            </a:pPr>
            <a:endParaRPr lang="ru-RU" sz="1800" dirty="0" smtClean="0"/>
          </a:p>
          <a:p>
            <a:pPr>
              <a:spcBef>
                <a:spcPct val="50000"/>
              </a:spcBef>
              <a:buAutoNum type="arabicPeriod"/>
            </a:pPr>
            <a:endParaRPr lang="ru-RU" sz="1800" dirty="0" smtClean="0"/>
          </a:p>
          <a:p>
            <a:pPr>
              <a:spcBef>
                <a:spcPct val="50000"/>
              </a:spcBef>
              <a:buAutoNum type="arabicPeriod"/>
            </a:pPr>
            <a:r>
              <a:rPr lang="ru-RU" sz="1800" dirty="0" smtClean="0"/>
              <a:t>Зависимость психики развития ребенка от развития его речи.</a:t>
            </a:r>
          </a:p>
          <a:p>
            <a:pPr>
              <a:spcBef>
                <a:spcPct val="50000"/>
              </a:spcBef>
              <a:buAutoNum type="arabicPeriod"/>
            </a:pPr>
            <a:r>
              <a:rPr lang="ru-RU" sz="1800" dirty="0" smtClean="0"/>
              <a:t>Что отличает человека от животного?</a:t>
            </a:r>
          </a:p>
          <a:p>
            <a:pPr>
              <a:spcBef>
                <a:spcPct val="50000"/>
              </a:spcBef>
            </a:pPr>
            <a:r>
              <a:rPr lang="ru-RU" sz="1800" dirty="0" smtClean="0"/>
              <a:t>    Почему </a:t>
            </a:r>
            <a:r>
              <a:rPr lang="ru-RU" sz="1800" dirty="0" err="1" smtClean="0"/>
              <a:t>Маугли</a:t>
            </a:r>
            <a:r>
              <a:rPr lang="ru-RU" sz="1800" dirty="0" smtClean="0"/>
              <a:t> не заговорил?</a:t>
            </a:r>
          </a:p>
          <a:p>
            <a:pPr>
              <a:spcBef>
                <a:spcPct val="50000"/>
              </a:spcBef>
            </a:pPr>
            <a:r>
              <a:rPr lang="ru-RU" sz="1800" dirty="0" smtClean="0"/>
              <a:t>3.    Разные формы обучения связной речи.</a:t>
            </a:r>
          </a:p>
          <a:p>
            <a:pPr>
              <a:spcBef>
                <a:spcPct val="50000"/>
              </a:spcBef>
            </a:pPr>
            <a:r>
              <a:rPr lang="ru-RU" sz="1800" dirty="0" smtClean="0"/>
              <a:t>4     Проект  для детей средних и старших групп </a:t>
            </a:r>
          </a:p>
          <a:p>
            <a:pPr>
              <a:spcBef>
                <a:spcPct val="50000"/>
              </a:spcBef>
            </a:pPr>
            <a:r>
              <a:rPr lang="ru-RU" sz="1800" dirty="0" smtClean="0"/>
              <a:t>    МБДОУ </a:t>
            </a:r>
            <a:r>
              <a:rPr lang="ru-RU" sz="1800" dirty="0" smtClean="0"/>
              <a:t>«Детский сад №8» г. </a:t>
            </a:r>
            <a:r>
              <a:rPr lang="ru-RU" sz="1800" dirty="0" smtClean="0"/>
              <a:t>Ачинск </a:t>
            </a:r>
            <a:r>
              <a:rPr lang="ru-RU" sz="1800" dirty="0" smtClean="0"/>
              <a:t>«Здравствуй, Сказка!»</a:t>
            </a:r>
          </a:p>
          <a:p>
            <a:pPr>
              <a:spcBef>
                <a:spcPct val="50000"/>
              </a:spcBef>
              <a:buAutoNum type="arabicPeriod"/>
            </a:pPr>
            <a:endParaRPr lang="ru-RU" sz="1600" dirty="0" smtClean="0"/>
          </a:p>
        </p:txBody>
      </p:sp>
      <p:pic>
        <p:nvPicPr>
          <p:cNvPr id="19458" name="Picture 2" descr="http://afisha.mosreg.ru/sites/default/files/events_photo/happy-children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7519" y="454005"/>
            <a:ext cx="2357454" cy="1500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8664" y="596882"/>
            <a:ext cx="7560492" cy="928693"/>
          </a:xfrm>
        </p:spPr>
        <p:txBody>
          <a:bodyPr/>
          <a:lstStyle/>
          <a:p>
            <a:r>
              <a:rPr lang="ru-RU" sz="2000" b="0" i="0" dirty="0" smtClean="0">
                <a:solidFill>
                  <a:srgbClr val="C00000"/>
                </a:solidFill>
              </a:rPr>
              <a:t>Проект «Здравствуй, Сказка!»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5289" y="1668451"/>
            <a:ext cx="8286808" cy="4071966"/>
          </a:xfrm>
        </p:spPr>
        <p:txBody>
          <a:bodyPr/>
          <a:lstStyle/>
          <a:p>
            <a:pPr lvl="0" algn="l"/>
            <a:r>
              <a:rPr lang="ru-RU" sz="1800" dirty="0" smtClean="0"/>
              <a:t>3. </a:t>
            </a:r>
            <a:r>
              <a:rPr lang="ru-RU" sz="1800" b="1" dirty="0" smtClean="0"/>
              <a:t>Заключительный этап:</a:t>
            </a:r>
          </a:p>
          <a:p>
            <a:pPr lvl="0" algn="l"/>
            <a:r>
              <a:rPr lang="ru-RU" sz="1800" dirty="0" smtClean="0"/>
              <a:t>презентация проекта на ГМО логопедов; отчета по проекту;</a:t>
            </a:r>
          </a:p>
          <a:p>
            <a:pPr lvl="0" algn="l"/>
            <a:r>
              <a:rPr lang="ru-RU" sz="1800" dirty="0" smtClean="0"/>
              <a:t>выставка детских иллюстрированных сказок собственного сочинения;</a:t>
            </a:r>
          </a:p>
          <a:p>
            <a:pPr lvl="0" algn="l"/>
            <a:r>
              <a:rPr lang="ru-RU" sz="1800" dirty="0" smtClean="0"/>
              <a:t>пополнение содержания книжного уголка сказками разных жанров</a:t>
            </a:r>
          </a:p>
          <a:p>
            <a:pPr lvl="0" algn="l"/>
            <a:r>
              <a:rPr lang="ru-RU" sz="1800" dirty="0" smtClean="0"/>
              <a:t>пополнение копилки методических пособий по развитию связной речи.</a:t>
            </a:r>
          </a:p>
          <a:p>
            <a:pPr lvl="0" algn="l"/>
            <a:r>
              <a:rPr lang="ru-RU" sz="1800" dirty="0" smtClean="0"/>
              <a:t>Встреча с Бабой Ягой. Подведение итогов</a:t>
            </a:r>
          </a:p>
          <a:p>
            <a:pPr lvl="0" algn="l"/>
            <a:endParaRPr lang="ru-RU" sz="1800" dirty="0" smtClean="0"/>
          </a:p>
          <a:p>
            <a:pPr algn="l"/>
            <a:r>
              <a:rPr lang="ru-RU" sz="1800" b="1" dirty="0" smtClean="0"/>
              <a:t>Содержание работы с родителями:</a:t>
            </a:r>
            <a:endParaRPr lang="ru-RU" sz="1800" dirty="0" smtClean="0"/>
          </a:p>
          <a:p>
            <a:pPr lvl="0" algn="l"/>
            <a:r>
              <a:rPr lang="ru-RU" sz="1800" dirty="0" smtClean="0"/>
              <a:t>- Беседа с родителями «Знакомство с проектом». </a:t>
            </a:r>
          </a:p>
          <a:p>
            <a:pPr lvl="0" algn="l"/>
            <a:r>
              <a:rPr lang="ru-RU" sz="1800" dirty="0" smtClean="0"/>
              <a:t>- Домашние задания для родителей и детей (изготовление поделок, рисование иллюстраций к сказкам). </a:t>
            </a:r>
          </a:p>
          <a:p>
            <a:pPr lvl="0" algn="l"/>
            <a:r>
              <a:rPr lang="ru-RU" sz="1800" dirty="0" smtClean="0"/>
              <a:t>- Чтение сказок с детьми. </a:t>
            </a:r>
          </a:p>
          <a:p>
            <a:pPr lvl="0" algn="l"/>
            <a:r>
              <a:rPr lang="ru-RU" sz="1800" dirty="0" smtClean="0"/>
              <a:t>- Придумывание сказок с детьми. </a:t>
            </a:r>
          </a:p>
          <a:p>
            <a:pPr lvl="0" algn="l"/>
            <a:r>
              <a:rPr lang="ru-RU" sz="1800" dirty="0" smtClean="0"/>
              <a:t>- Помощь в пополнении книжного уголка сказками.</a:t>
            </a:r>
          </a:p>
          <a:p>
            <a:pPr lvl="0" algn="l"/>
            <a:endParaRPr lang="ru-RU" sz="1800" dirty="0" smtClean="0"/>
          </a:p>
          <a:p>
            <a:endParaRPr lang="ru-RU" dirty="0"/>
          </a:p>
        </p:txBody>
      </p:sp>
      <p:pic>
        <p:nvPicPr>
          <p:cNvPr id="4" name="Рисунок 3" descr="http://moi-raskraski.ru/images/raskraski/skazki/baba-jaga/raskraski-iz-skazki-baba-yaga-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1965" y="525443"/>
            <a:ext cx="107157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8664" y="596882"/>
            <a:ext cx="7274740" cy="928693"/>
          </a:xfrm>
        </p:spPr>
        <p:txBody>
          <a:bodyPr/>
          <a:lstStyle/>
          <a:p>
            <a:r>
              <a:rPr lang="ru-RU" sz="2000" b="0" i="0" dirty="0" smtClean="0">
                <a:solidFill>
                  <a:srgbClr val="C00000"/>
                </a:solidFill>
              </a:rPr>
              <a:t>Проект «Здравствуй, Сказка!»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3851" y="1454137"/>
            <a:ext cx="8358246" cy="4143404"/>
          </a:xfrm>
        </p:spPr>
        <p:txBody>
          <a:bodyPr/>
          <a:lstStyle/>
          <a:p>
            <a:pPr algn="l"/>
            <a:endParaRPr lang="ru-RU" sz="1800" b="1" dirty="0" smtClean="0"/>
          </a:p>
          <a:p>
            <a:pPr algn="l"/>
            <a:r>
              <a:rPr lang="ru-RU" sz="1800" b="1" dirty="0" smtClean="0"/>
              <a:t>Содержание работы с детьми:</a:t>
            </a:r>
          </a:p>
          <a:p>
            <a:pPr algn="l"/>
            <a:endParaRPr lang="ru-RU" sz="1800" dirty="0" smtClean="0"/>
          </a:p>
          <a:p>
            <a:pPr lvl="0" algn="just"/>
            <a:r>
              <a:rPr lang="ru-RU" sz="1800" dirty="0" smtClean="0"/>
              <a:t>- Беседа «…да в ней намёк». </a:t>
            </a:r>
          </a:p>
          <a:p>
            <a:pPr lvl="0" algn="just"/>
            <a:r>
              <a:rPr lang="ru-RU" sz="1800" dirty="0" smtClean="0"/>
              <a:t>- Чтение разных сказок, где одним из персонажей является Баба Яга. </a:t>
            </a:r>
          </a:p>
          <a:p>
            <a:pPr lvl="0" algn="just"/>
            <a:r>
              <a:rPr lang="ru-RU" sz="1800" dirty="0" smtClean="0"/>
              <a:t>- Разучивание присказок, поговорок, пословиц о сказках, сказочных героях. </a:t>
            </a:r>
          </a:p>
          <a:p>
            <a:pPr lvl="0" algn="just"/>
            <a:r>
              <a:rPr lang="ru-RU" sz="1800" dirty="0" smtClean="0"/>
              <a:t>- Пересказ прочитанных сказок, их </a:t>
            </a:r>
            <a:r>
              <a:rPr lang="ru-RU" sz="1800" dirty="0" err="1" smtClean="0"/>
              <a:t>инсценирование</a:t>
            </a:r>
            <a:r>
              <a:rPr lang="ru-RU" sz="1800" dirty="0" smtClean="0"/>
              <a:t>. </a:t>
            </a:r>
          </a:p>
          <a:p>
            <a:pPr lvl="0" algn="just"/>
            <a:r>
              <a:rPr lang="ru-RU" sz="1800" dirty="0" smtClean="0"/>
              <a:t>-Составление сказок по картинкам, по серии картинок, самостоятельное составление сказок. </a:t>
            </a:r>
          </a:p>
          <a:p>
            <a:pPr lvl="0" algn="just"/>
            <a:r>
              <a:rPr lang="ru-RU" sz="1800" dirty="0" smtClean="0"/>
              <a:t>- Рассказывание сказок собственного сочинения, используя выразительность голоса, его </a:t>
            </a:r>
            <a:r>
              <a:rPr lang="ru-RU" sz="1800" dirty="0" err="1" smtClean="0"/>
              <a:t>модулированность</a:t>
            </a:r>
            <a:r>
              <a:rPr lang="ru-RU" sz="1800" dirty="0" smtClean="0"/>
              <a:t> по силе, высоте, тембру. </a:t>
            </a:r>
          </a:p>
          <a:p>
            <a:pPr lvl="0" algn="just">
              <a:buFontTx/>
              <a:buChar char="-"/>
            </a:pPr>
            <a:r>
              <a:rPr lang="ru-RU" sz="1800" dirty="0" smtClean="0"/>
              <a:t>Иллюстрирование прочитанных сказок, сказок собственного сочинения. </a:t>
            </a:r>
          </a:p>
          <a:p>
            <a:pPr lvl="0" algn="just">
              <a:buFontTx/>
              <a:buChar char="-"/>
            </a:pPr>
            <a:r>
              <a:rPr lang="ru-RU" sz="1800" dirty="0" smtClean="0"/>
              <a:t> Сопровождение рассматривания готовых работ словесными рассказами и пояснениями. </a:t>
            </a:r>
          </a:p>
          <a:p>
            <a:pPr algn="l"/>
            <a:endParaRPr lang="ru-RU" dirty="0"/>
          </a:p>
        </p:txBody>
      </p:sp>
      <p:pic>
        <p:nvPicPr>
          <p:cNvPr id="4" name="Рисунок 3" descr="http://moi-raskraski.ru/images/raskraski/skazki/baba-jaga/raskraski-iz-skazki-baba-yaga-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4841" y="525443"/>
            <a:ext cx="9286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8664" y="596882"/>
            <a:ext cx="7203301" cy="785817"/>
          </a:xfrm>
        </p:spPr>
        <p:txBody>
          <a:bodyPr/>
          <a:lstStyle/>
          <a:p>
            <a:r>
              <a:rPr lang="ru-RU" sz="2000" b="0" i="0" dirty="0" smtClean="0">
                <a:solidFill>
                  <a:srgbClr val="C00000"/>
                </a:solidFill>
              </a:rPr>
              <a:t>Проект «Здравствуй, Сказка!»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5289" y="1525575"/>
            <a:ext cx="8286808" cy="4357718"/>
          </a:xfrm>
        </p:spPr>
        <p:txBody>
          <a:bodyPr/>
          <a:lstStyle/>
          <a:p>
            <a:r>
              <a:rPr lang="ru-RU" sz="1800" b="1" dirty="0" smtClean="0"/>
              <a:t>Приложение 1.</a:t>
            </a:r>
            <a:endParaRPr lang="ru-RU" sz="1800" dirty="0" smtClean="0"/>
          </a:p>
          <a:p>
            <a:r>
              <a:rPr lang="ru-RU" sz="1800" b="1" dirty="0" smtClean="0"/>
              <a:t> </a:t>
            </a:r>
            <a:endParaRPr lang="ru-RU" sz="1800" dirty="0" smtClean="0"/>
          </a:p>
          <a:p>
            <a:r>
              <a:rPr lang="ru-RU" sz="1800" u="sng" dirty="0" smtClean="0"/>
              <a:t>Рекомендуем прочитать сказки с «участием» Бабы Яги: </a:t>
            </a:r>
          </a:p>
          <a:p>
            <a:endParaRPr lang="ru-RU" sz="1800" dirty="0" smtClean="0"/>
          </a:p>
          <a:p>
            <a:pPr lvl="0" algn="l">
              <a:buFont typeface="Arial" pitchFamily="34" charset="0"/>
              <a:buChar char="•"/>
            </a:pPr>
            <a:r>
              <a:rPr lang="ru-RU" sz="1800" dirty="0" smtClean="0"/>
              <a:t>«Гуси-лебеди» 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1800" dirty="0" smtClean="0"/>
              <a:t>«Василиса Прекрасная» 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1800" dirty="0" smtClean="0"/>
              <a:t>«Царевна-лягушка» 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1800" dirty="0" smtClean="0"/>
              <a:t>«Баба Яга» 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1800" dirty="0" smtClean="0"/>
              <a:t>«Звериное молоко» 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1800" dirty="0" smtClean="0"/>
              <a:t>«Иван-царевич и Белый Полянин» 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1800" dirty="0" smtClean="0"/>
              <a:t>«Марья </a:t>
            </a:r>
            <a:r>
              <a:rPr lang="ru-RU" sz="1800" dirty="0" err="1" smtClean="0"/>
              <a:t>Моревна</a:t>
            </a:r>
            <a:r>
              <a:rPr lang="ru-RU" sz="1800" dirty="0" smtClean="0"/>
              <a:t>» 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1800" dirty="0" smtClean="0"/>
              <a:t>«Сказка о </a:t>
            </a:r>
            <a:r>
              <a:rPr lang="ru-RU" sz="1800" dirty="0" err="1" smtClean="0"/>
              <a:t>молодильных</a:t>
            </a:r>
            <a:r>
              <a:rPr lang="ru-RU" sz="1800" dirty="0" smtClean="0"/>
              <a:t> яблоках и живой воде» 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1800" dirty="0" smtClean="0"/>
              <a:t>«По колена ноги в золоте, по локоть руки в серебре» 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1800" dirty="0" smtClean="0"/>
              <a:t>«Падчерица и мачехина дочка» 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1800" dirty="0" smtClean="0"/>
              <a:t>«Сказка о двух сёстрах» 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1800" dirty="0" smtClean="0"/>
              <a:t>«Баба Яга и </a:t>
            </a:r>
            <a:r>
              <a:rPr lang="ru-RU" sz="1800" dirty="0" err="1" smtClean="0"/>
              <a:t>Дарьюшка</a:t>
            </a:r>
            <a:r>
              <a:rPr lang="ru-RU" sz="1800" dirty="0" smtClean="0"/>
              <a:t>»</a:t>
            </a:r>
            <a:endParaRPr lang="ru-RU" sz="1800" dirty="0"/>
          </a:p>
        </p:txBody>
      </p:sp>
      <p:pic>
        <p:nvPicPr>
          <p:cNvPr id="4" name="Рисунок 3" descr="http://moi-raskraski.ru/images/raskraski/skazki/baba-jaga/raskraski-iz-skazki-baba-yaga-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4841" y="525443"/>
            <a:ext cx="9286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382567"/>
            <a:ext cx="8299450" cy="1297008"/>
          </a:xfrm>
        </p:spPr>
        <p:txBody>
          <a:bodyPr/>
          <a:lstStyle/>
          <a:p>
            <a:r>
              <a:rPr lang="ru-RU" sz="2800" dirty="0" smtClean="0"/>
              <a:t>Спасибо за внимание.</a:t>
            </a:r>
            <a:endParaRPr lang="ru-RU" sz="28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2677" y="1597013"/>
            <a:ext cx="4660570" cy="3586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454005"/>
            <a:ext cx="6431772" cy="1214446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1600" dirty="0" smtClean="0">
                <a:latin typeface="Arial" charset="0"/>
              </a:rPr>
              <a:t/>
            </a:r>
            <a:br>
              <a:rPr lang="ru-RU" sz="1600" dirty="0" smtClean="0">
                <a:latin typeface="Arial" charset="0"/>
              </a:rPr>
            </a:br>
            <a:r>
              <a:rPr lang="ru-RU" sz="2000" dirty="0" smtClean="0">
                <a:latin typeface="Arial" charset="0"/>
              </a:rPr>
              <a:t>Физиологами была установлена зависимость</a:t>
            </a:r>
            <a:br>
              <a:rPr lang="ru-RU" sz="2000" dirty="0" smtClean="0">
                <a:latin typeface="Arial" charset="0"/>
              </a:rPr>
            </a:br>
            <a:r>
              <a:rPr lang="ru-RU" sz="2000" dirty="0" smtClean="0">
                <a:latin typeface="Arial" charset="0"/>
              </a:rPr>
              <a:t> развития психики </a:t>
            </a:r>
            <a:r>
              <a:rPr lang="ru-RU" sz="2000" dirty="0" smtClean="0">
                <a:latin typeface="Arial" charset="0"/>
              </a:rPr>
              <a:t>ребенка</a:t>
            </a:r>
            <a:br>
              <a:rPr lang="ru-RU" sz="2000" dirty="0" smtClean="0">
                <a:latin typeface="Arial" charset="0"/>
              </a:rPr>
            </a:b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smtClean="0">
                <a:latin typeface="Arial" charset="0"/>
              </a:rPr>
              <a:t>от развития его речи.</a:t>
            </a:r>
            <a:endParaRPr lang="ru-RU" sz="2000" dirty="0">
              <a:latin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3750" y="1382699"/>
            <a:ext cx="8115300" cy="4530739"/>
          </a:xfrm>
        </p:spPr>
        <p:txBody>
          <a:bodyPr/>
          <a:lstStyle/>
          <a:p>
            <a:pPr>
              <a:buFont typeface="Times New Roman" pitchFamily="16" charset="0"/>
              <a:buAutoNum type="arabicPeriod"/>
            </a:pPr>
            <a:endParaRPr lang="ru-RU" sz="1400" dirty="0" smtClean="0"/>
          </a:p>
          <a:p>
            <a:endParaRPr lang="ru-RU" sz="1400" dirty="0" smtClean="0"/>
          </a:p>
          <a:p>
            <a:pPr>
              <a:buFont typeface="Times New Roman" pitchFamily="16" charset="0"/>
              <a:buAutoNum type="arabicPeriod"/>
            </a:pPr>
            <a:endParaRPr lang="ru-RU" sz="1400" dirty="0" smtClean="0"/>
          </a:p>
          <a:p>
            <a:pPr>
              <a:buFont typeface="Times New Roman" pitchFamily="16" charset="0"/>
              <a:buAutoNum type="arabicPeriod"/>
            </a:pPr>
            <a:endParaRPr lang="ru-RU" sz="1400" dirty="0" smtClean="0"/>
          </a:p>
          <a:p>
            <a:pPr>
              <a:buAutoNum type="arabicPeriod"/>
            </a:pPr>
            <a:endParaRPr lang="ru-RU" sz="1400" dirty="0" smtClean="0"/>
          </a:p>
          <a:p>
            <a:endParaRPr lang="ru-RU" sz="14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002479" y="1954203"/>
          <a:ext cx="7643866" cy="3571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5643602"/>
              </a:tblGrid>
              <a:tr h="89297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 1 году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Закладывается основа будущей связной речи;</a:t>
                      </a:r>
                      <a:endParaRPr lang="ru-RU" dirty="0"/>
                    </a:p>
                  </a:txBody>
                  <a:tcPr/>
                </a:tc>
              </a:tr>
              <a:tr h="89297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 2 году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Речь выступает средством познания мира и средством установления </a:t>
                      </a:r>
                      <a:r>
                        <a:rPr lang="ru-RU" dirty="0" smtClean="0"/>
                        <a:t>контакта;</a:t>
                      </a:r>
                      <a:endParaRPr lang="ru-RU" dirty="0"/>
                    </a:p>
                  </a:txBody>
                  <a:tcPr/>
                </a:tc>
              </a:tr>
              <a:tr h="89297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 3 году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Ребенок использует </a:t>
                      </a:r>
                      <a:r>
                        <a:rPr lang="ru-RU" dirty="0" smtClean="0"/>
                        <a:t>диалог;</a:t>
                      </a:r>
                      <a:endParaRPr lang="ru-RU" dirty="0"/>
                    </a:p>
                  </a:txBody>
                  <a:tcPr/>
                </a:tc>
              </a:tr>
              <a:tr h="89297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4-5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Возникает планирующая функция речи, появляется монологическая </a:t>
                      </a:r>
                      <a:r>
                        <a:rPr lang="ru-RU" dirty="0" smtClean="0"/>
                        <a:t>речь.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2" descr="http://fotoham.ru/img/picture/Jun/10/1307d17263c112dd970a4e8fe28190c1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7585" y="454005"/>
            <a:ext cx="1857388" cy="1389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382567"/>
            <a:ext cx="6288896" cy="1500198"/>
          </a:xfrm>
        </p:spPr>
        <p:txBody>
          <a:bodyPr/>
          <a:lstStyle/>
          <a:p>
            <a:r>
              <a:rPr lang="ru-RU" sz="2000" dirty="0" smtClean="0"/>
              <a:t>Проблемы речи детей дошкольного возраста: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8165" y="1954203"/>
            <a:ext cx="8115300" cy="395923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ru-RU" sz="1800" dirty="0" smtClean="0"/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Односложная, состоящая лишь из простых предложений речь. Неспособность грамматически правильно построить предложение.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Бедность речи. Недостаточный словарный запас.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Употребление нелитературных слов и выражений.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Дети видят косвенные, второстепенные детали и не замечают основного.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Неспособность пересказать текст своими словами.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Отсутствие логического обоснования своих утверждений и выводов.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Отсутствие навыков культуры речи: неумение использовать интонации, регулировать громкость голоса и темп </a:t>
            </a:r>
            <a:r>
              <a:rPr lang="ru-RU" sz="1800" dirty="0" smtClean="0"/>
              <a:t>речи.</a:t>
            </a:r>
            <a:endParaRPr lang="ru-RU" sz="1800" dirty="0" smtClean="0"/>
          </a:p>
        </p:txBody>
      </p:sp>
      <p:pic>
        <p:nvPicPr>
          <p:cNvPr id="14340" name="Picture 4" descr="http://gov.cap.ru/UserFiles/news/201602/18/Original/deti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8025" y="454005"/>
            <a:ext cx="2026948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668319"/>
            <a:ext cx="5431640" cy="1428760"/>
          </a:xfrm>
        </p:spPr>
        <p:txBody>
          <a:bodyPr/>
          <a:lstStyle/>
          <a:p>
            <a:r>
              <a:rPr lang="ru-RU" sz="2000" dirty="0" smtClean="0"/>
              <a:t>Связная речь тесно связана с: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3750" y="2239954"/>
            <a:ext cx="8115300" cy="1785951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endParaRPr lang="ru-RU" sz="1800" dirty="0" smtClean="0"/>
          </a:p>
          <a:p>
            <a:pPr algn="just">
              <a:buFont typeface="Arial" pitchFamily="34" charset="0"/>
              <a:buChar char="•"/>
            </a:pPr>
            <a:endParaRPr lang="ru-RU" sz="18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1800" dirty="0" smtClean="0"/>
              <a:t>Обогащением словаря ребенка;</a:t>
            </a:r>
          </a:p>
          <a:p>
            <a:pPr algn="just"/>
            <a:endParaRPr lang="ru-RU" sz="18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1800" dirty="0" smtClean="0"/>
              <a:t>Работой над смысловой стороной речи;</a:t>
            </a:r>
          </a:p>
          <a:p>
            <a:pPr algn="just"/>
            <a:endParaRPr lang="ru-RU" sz="18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1800" dirty="0" smtClean="0"/>
              <a:t>Формированием грамматического строя речи;</a:t>
            </a:r>
          </a:p>
          <a:p>
            <a:pPr algn="just"/>
            <a:endParaRPr lang="ru-RU" sz="18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1800" dirty="0" smtClean="0"/>
              <a:t>Воспитанием звуковой культуры речи;</a:t>
            </a:r>
          </a:p>
          <a:p>
            <a:pPr algn="just"/>
            <a:endParaRPr lang="ru-RU" sz="18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1800" dirty="0" smtClean="0"/>
              <a:t>Развитием просодики.</a:t>
            </a:r>
            <a:endParaRPr lang="ru-RU" sz="1800" dirty="0"/>
          </a:p>
        </p:txBody>
      </p:sp>
      <p:pic>
        <p:nvPicPr>
          <p:cNvPr id="13314" name="Picture 2" descr="http://www.annecocuk.co/wp-content/uploads/2016/01/yar%C4%B1-y%C4%B1l-tatili-etkinlikle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3205" y="454004"/>
            <a:ext cx="2571768" cy="1674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851" y="668319"/>
            <a:ext cx="6500858" cy="857256"/>
          </a:xfrm>
        </p:spPr>
        <p:txBody>
          <a:bodyPr/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600" dirty="0" smtClean="0"/>
              <a:t>                        </a:t>
            </a:r>
            <a:r>
              <a:rPr lang="ru-RU" sz="2000" dirty="0" smtClean="0"/>
              <a:t>Наличие интеллекта и речь.             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3750" y="2168517"/>
            <a:ext cx="7995471" cy="3744921"/>
          </a:xfrm>
        </p:spPr>
        <p:txBody>
          <a:bodyPr/>
          <a:lstStyle/>
          <a:p>
            <a:pPr algn="just"/>
            <a:r>
              <a:rPr lang="ru-RU" sz="1800" dirty="0" smtClean="0"/>
              <a:t>Интеллект появляется у ребенка и совершенствуется у подростка и юноши не просто потому, что его организм растет, а лишь при непременном условии овладения этим человеком речи.</a:t>
            </a:r>
          </a:p>
          <a:p>
            <a:pPr algn="just"/>
            <a:endParaRPr lang="ru-RU" sz="1800" dirty="0" smtClean="0"/>
          </a:p>
          <a:p>
            <a:pPr algn="just"/>
            <a:r>
              <a:rPr lang="ru-RU" sz="1800" dirty="0" smtClean="0"/>
              <a:t>Если взрослые, окружающие ребенка, начинают правильно учить его говорить с младенческого возраста, то такой ребенок развивается нормально: у него появляется способность представлять, запоминать, затем и мыслить и воображать; развивается и совершенствуется эмоционально-волевая сфера ребенка.</a:t>
            </a:r>
            <a:endParaRPr lang="ru-RU" sz="1800" dirty="0"/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8957" y="454005"/>
            <a:ext cx="2286016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739757"/>
            <a:ext cx="5931706" cy="1143008"/>
          </a:xfrm>
        </p:spPr>
        <p:txBody>
          <a:bodyPr/>
          <a:lstStyle/>
          <a:p>
            <a:r>
              <a:rPr lang="ru-RU" sz="1600" dirty="0" smtClean="0">
                <a:latin typeface="Arial" charset="0"/>
              </a:rPr>
              <a:t/>
            </a:r>
            <a:br>
              <a:rPr lang="ru-RU" sz="1600" dirty="0" smtClean="0">
                <a:latin typeface="Arial" charset="0"/>
              </a:rPr>
            </a:br>
            <a:r>
              <a:rPr lang="ru-RU" sz="2000" dirty="0" smtClean="0">
                <a:latin typeface="Arial" charset="0"/>
              </a:rPr>
              <a:t>Почему </a:t>
            </a:r>
            <a:r>
              <a:rPr lang="ru-RU" sz="2000" dirty="0" err="1" smtClean="0">
                <a:latin typeface="Arial" charset="0"/>
              </a:rPr>
              <a:t>Маугли</a:t>
            </a:r>
            <a:r>
              <a:rPr lang="ru-RU" sz="2000" dirty="0" smtClean="0">
                <a:latin typeface="Arial" charset="0"/>
              </a:rPr>
              <a:t> не заговорил?</a:t>
            </a:r>
            <a:br>
              <a:rPr lang="ru-RU" sz="2000" dirty="0" smtClean="0">
                <a:latin typeface="Arial" charset="0"/>
              </a:rPr>
            </a:br>
            <a:r>
              <a:rPr lang="ru-RU" sz="1600" dirty="0" smtClean="0">
                <a:latin typeface="Arial" charset="0"/>
              </a:rPr>
              <a:t/>
            </a:r>
            <a:br>
              <a:rPr lang="ru-RU" sz="1600" dirty="0" smtClean="0">
                <a:latin typeface="Arial" charset="0"/>
              </a:rPr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6727" y="1882765"/>
            <a:ext cx="8192323" cy="4030673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ru-RU" sz="1400" dirty="0" smtClean="0">
              <a:latin typeface="Arial" charset="0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ru-RU" sz="1800" dirty="0" smtClean="0">
                <a:latin typeface="Arial" charset="0"/>
              </a:rPr>
              <a:t>Истории известны случаи, когда в силу каких-то трагических обстоятельств дети младенческого возраста попадали в логово животных (волков, пантеры, собак) и были ими вскормлены. Когда люди обнаруживали этих детей в возрасте после трех лет и возвращали их в человеческое общество, то всегда оказывалось, что они имеют повадки вскормившего их животного и совершенно не обладают теми элементами психики, которые отличают человека от животного: у них не был сформирован мыслительный аппарат, не было высших эмоций, их невозможно было научить речи.</a:t>
            </a:r>
            <a:endParaRPr lang="ru-RU" sz="1800" dirty="0" smtClean="0"/>
          </a:p>
          <a:p>
            <a:endParaRPr lang="ru-RU" sz="1400" dirty="0"/>
          </a:p>
        </p:txBody>
      </p:sp>
      <p:pic>
        <p:nvPicPr>
          <p:cNvPr id="11266" name="Picture 2" descr="http://www.metronews.ru/_internal/gxml!0/r0dc21o2f3vste5s7ezej9x3a10rp3w$elintfxwurotuepb1gigrqzg5qybf5r/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7519" y="464225"/>
            <a:ext cx="2357454" cy="1387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413" y="525443"/>
            <a:ext cx="6715172" cy="1285884"/>
          </a:xfrm>
        </p:spPr>
        <p:txBody>
          <a:bodyPr/>
          <a:lstStyle/>
          <a:p>
            <a:r>
              <a:rPr lang="ru-RU" sz="1800" dirty="0" smtClean="0"/>
              <a:t> </a:t>
            </a:r>
            <a:r>
              <a:rPr lang="ru-RU" sz="2000" dirty="0" smtClean="0"/>
              <a:t>Чтобы ребенок был успешным в играх с детьми,</a:t>
            </a:r>
            <a:br>
              <a:rPr lang="ru-RU" sz="2000" dirty="0" smtClean="0"/>
            </a:br>
            <a:r>
              <a:rPr lang="ru-RU" sz="2000" dirty="0" smtClean="0"/>
              <a:t> в общении со взрослыми , в обучении в школе, </a:t>
            </a:r>
            <a:br>
              <a:rPr lang="ru-RU" sz="2000" dirty="0" smtClean="0"/>
            </a:br>
            <a:r>
              <a:rPr lang="ru-RU" sz="2000" dirty="0" smtClean="0"/>
              <a:t>необходима хорошо развитая связная речь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8165" y="2311393"/>
            <a:ext cx="8115300" cy="3786214"/>
          </a:xfrm>
        </p:spPr>
        <p:txBody>
          <a:bodyPr/>
          <a:lstStyle/>
          <a:p>
            <a:r>
              <a:rPr lang="ru-RU" sz="1800" dirty="0" smtClean="0"/>
              <a:t>Умение пересказывать прочитанный текст – необходимый в школе навык, ведь вся школьная программа основана на пересказе, прочел-пересказал. Поэтому пока есть время, нужно постараться развить этот навык у ребенка до поступления в школу.</a:t>
            </a:r>
          </a:p>
          <a:p>
            <a:endParaRPr lang="ru-RU" sz="1800" dirty="0" smtClean="0"/>
          </a:p>
          <a:p>
            <a:r>
              <a:rPr lang="ru-RU" sz="1800" dirty="0" smtClean="0"/>
              <a:t>Обучение детей рассказыванию может проводиться в разной форме: </a:t>
            </a:r>
          </a:p>
          <a:p>
            <a:endParaRPr lang="ru-RU" sz="1800" dirty="0" smtClean="0"/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Пересказ сказок, рассказов, текстов;</a:t>
            </a:r>
            <a:endParaRPr lang="ru-RU" sz="1800" dirty="0" smtClean="0"/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Рассказ п</a:t>
            </a:r>
            <a:r>
              <a:rPr lang="ru-RU" sz="1800" dirty="0" smtClean="0"/>
              <a:t>о </a:t>
            </a:r>
            <a:r>
              <a:rPr lang="ru-RU" sz="1800" dirty="0" smtClean="0"/>
              <a:t>картине, по серии </a:t>
            </a:r>
            <a:r>
              <a:rPr lang="ru-RU" sz="1800" dirty="0" smtClean="0"/>
              <a:t>картинок;</a:t>
            </a:r>
            <a:endParaRPr lang="ru-RU" sz="1800" dirty="0" smtClean="0"/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Рассказ из личного опыта;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Рассказ-описание;</a:t>
            </a:r>
            <a:endParaRPr lang="ru-RU" sz="1800" dirty="0" smtClean="0"/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Рассказ на тему или продолжение рассказа по данному началу. Упражнения </a:t>
            </a:r>
            <a:r>
              <a:rPr lang="ru-RU" sz="1800" dirty="0" smtClean="0"/>
              <a:t>типа </a:t>
            </a:r>
            <a:r>
              <a:rPr lang="ru-RU" sz="1800" dirty="0" smtClean="0"/>
              <a:t>«</a:t>
            </a:r>
            <a:r>
              <a:rPr lang="ru-RU" sz="1800" dirty="0" smtClean="0"/>
              <a:t>Закончи рассказ (сказку) по своему…»</a:t>
            </a:r>
            <a:endParaRPr lang="ru-RU" sz="1800" dirty="0"/>
          </a:p>
        </p:txBody>
      </p:sp>
      <p:pic>
        <p:nvPicPr>
          <p:cNvPr id="10243" name="Picture 3" descr="http://neelov.ru/upkeep/uploads/2016/01/Uchit-rebyonka-chitat-nado-nachinat-v-tri-goda-schitayut-uchyony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7585" y="525443"/>
            <a:ext cx="1818129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525443"/>
            <a:ext cx="6217458" cy="1428760"/>
          </a:xfrm>
        </p:spPr>
        <p:txBody>
          <a:bodyPr/>
          <a:lstStyle/>
          <a:p>
            <a:r>
              <a:rPr lang="ru-RU" sz="2000" dirty="0" smtClean="0"/>
              <a:t>Заниматься решением этой проблемы должны не только педагоги, но и родители. </a:t>
            </a:r>
            <a:br>
              <a:rPr lang="ru-RU" sz="2000" dirty="0" smtClean="0"/>
            </a:br>
            <a:r>
              <a:rPr lang="ru-RU" sz="2000" dirty="0" smtClean="0"/>
              <a:t>Предлагаю игры для всей семьи: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3750" y="2097079"/>
            <a:ext cx="8115300" cy="3816359"/>
          </a:xfrm>
        </p:spPr>
        <p:txBody>
          <a:bodyPr/>
          <a:lstStyle/>
          <a:p>
            <a:pPr algn="ctr"/>
            <a:r>
              <a:rPr lang="ru-RU" sz="1400" dirty="0" smtClean="0"/>
              <a:t>       </a:t>
            </a:r>
            <a:r>
              <a:rPr lang="ru-RU" sz="1800" dirty="0" smtClean="0">
                <a:solidFill>
                  <a:srgbClr val="FF0000"/>
                </a:solidFill>
              </a:rPr>
              <a:t>Игра «Распространи предложение»</a:t>
            </a:r>
          </a:p>
          <a:p>
            <a:pPr algn="ctr"/>
            <a:endParaRPr lang="ru-RU" sz="1800" dirty="0" smtClean="0">
              <a:solidFill>
                <a:srgbClr val="FF0000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   Детям предлагается продолжить и закончить начатое взрослым предложение, опираясь на наводящие вопросы. Например, взрослый начинает предложение так: «Дети идут…(Куда? Зачем?)»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 Или более усложненный вариант: </a:t>
            </a:r>
            <a:r>
              <a:rPr lang="ru-RU" sz="1800" dirty="0" smtClean="0">
                <a:solidFill>
                  <a:schemeClr val="tx1"/>
                </a:solidFill>
              </a:rPr>
              <a:t>«Дети </a:t>
            </a:r>
            <a:r>
              <a:rPr lang="ru-RU" sz="1800" dirty="0" smtClean="0">
                <a:solidFill>
                  <a:schemeClr val="tx1"/>
                </a:solidFill>
              </a:rPr>
              <a:t>идут в школу, чтобы…»</a:t>
            </a: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pPr algn="ctr"/>
            <a:r>
              <a:rPr lang="ru-RU" sz="1800" dirty="0" smtClean="0">
                <a:solidFill>
                  <a:srgbClr val="FF0000"/>
                </a:solidFill>
              </a:rPr>
              <a:t>Игра «Если бы…»</a:t>
            </a:r>
          </a:p>
          <a:p>
            <a:pPr algn="ctr"/>
            <a:endParaRPr lang="ru-RU" sz="1800" dirty="0" smtClean="0">
              <a:solidFill>
                <a:srgbClr val="FF0000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Взрослый предлагает ребенку пофантазировать на такие темы, как: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chemeClr val="tx1"/>
                </a:solidFill>
              </a:rPr>
              <a:t>«Если бы я был волшебником, то…»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chemeClr val="tx1"/>
                </a:solidFill>
              </a:rPr>
              <a:t>«Если бы я стал невидимым…»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chemeClr val="tx1"/>
                </a:solidFill>
              </a:rPr>
              <a:t>«Если весна не наступит никогда…»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9218" name="Picture 2" descr="http://paidagogos.com/wp-content/uploads/2015/07/razvitie_rec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4709" y="525443"/>
            <a:ext cx="1928826" cy="1325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723fba4a226a7674246af3bdf364dc3e7cd4a2"/>
</p:tagLst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1621</TotalTime>
  <Words>1465</Words>
  <Application>Microsoft Office PowerPoint</Application>
  <PresentationFormat>Произвольный</PresentationFormat>
  <Paragraphs>258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Тема Office</vt:lpstr>
      <vt:lpstr>Тема Office</vt:lpstr>
      <vt:lpstr>Тема Office</vt:lpstr>
      <vt:lpstr>Связная речь детей дошкольного возраста </vt:lpstr>
      <vt:lpstr>           Содержание.</vt:lpstr>
      <vt:lpstr> Физиологами была установлена зависимость  развития психики ребенка  от развития его речи.</vt:lpstr>
      <vt:lpstr>Проблемы речи детей дошкольного возраста:</vt:lpstr>
      <vt:lpstr>Связная речь тесно связана с:</vt:lpstr>
      <vt:lpstr>                         Наличие интеллекта и речь.             </vt:lpstr>
      <vt:lpstr> Почему Маугли не заговорил?  </vt:lpstr>
      <vt:lpstr> Чтобы ребенок был успешным в играх с детьми,  в общении со взрослыми , в обучении в школе,  необходима хорошо развитая связная речь</vt:lpstr>
      <vt:lpstr>Заниматься решением этой проблемы должны не только педагоги, но и родители.  Предлагаю игры для всей семьи:</vt:lpstr>
      <vt:lpstr>Игры для всей семьи:</vt:lpstr>
      <vt:lpstr>Игры для всей семьи:</vt:lpstr>
      <vt:lpstr>   Мнемотехника  </vt:lpstr>
      <vt:lpstr>Использование схем</vt:lpstr>
      <vt:lpstr>Миф или реальность:  раннее обучение чтению –  необходимый навык для ребёнка?</vt:lpstr>
      <vt:lpstr>Проект для детей средних и старших групп  МБДОУ «Детский сад №8» г. Ачинск «Здравствуй, Сказка!»</vt:lpstr>
      <vt:lpstr>          Проект «Здравствуй, Сказка!»</vt:lpstr>
      <vt:lpstr> Проект «Здравствуй, Сказка!»</vt:lpstr>
      <vt:lpstr>Проект «Здравствуй, Сказка!»</vt:lpstr>
      <vt:lpstr>Проект «Здравствуй, Сказка!»</vt:lpstr>
      <vt:lpstr>Проект «Здравствуй, Сказка!»</vt:lpstr>
      <vt:lpstr>Проект «Здравствуй, Сказка!»</vt:lpstr>
      <vt:lpstr>Проект «Здравствуй, Сказка!»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Советы логопеда.</dc:title>
  <dc:creator>igor</dc:creator>
  <cp:lastModifiedBy>User</cp:lastModifiedBy>
  <cp:revision>152</cp:revision>
  <cp:lastPrinted>1601-01-01T00:00:00Z</cp:lastPrinted>
  <dcterms:created xsi:type="dcterms:W3CDTF">2013-02-02T22:20:24Z</dcterms:created>
  <dcterms:modified xsi:type="dcterms:W3CDTF">2016-11-07T02:28:20Z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DF_LAST_URL">
    <vt:lpwstr>D:\Хобби++\.Материалы на сайты\-Логопед\Зайкова Наталья Николаевна\04-02-2013_20-30-51\презентация 2.odp</vt:lpwstr>
  </property>
</Properties>
</file>