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279" r:id="rId3"/>
    <p:sldId id="298" r:id="rId4"/>
    <p:sldId id="283" r:id="rId5"/>
    <p:sldId id="293" r:id="rId6"/>
    <p:sldId id="292" r:id="rId7"/>
    <p:sldId id="294" r:id="rId8"/>
    <p:sldId id="295" r:id="rId9"/>
    <p:sldId id="280" r:id="rId10"/>
    <p:sldId id="296" r:id="rId11"/>
    <p:sldId id="266" r:id="rId12"/>
  </p:sldIdLst>
  <p:sldSz cx="12801600" cy="9601200" type="A3"/>
  <p:notesSz cx="9144000" cy="6858000"/>
  <p:defaultTextStyle>
    <a:defPPr>
      <a:defRPr lang="ru-RU"/>
    </a:defPPr>
    <a:lvl1pPr marL="0" algn="l" defTabSz="143351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16758" algn="l" defTabSz="143351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33516" algn="l" defTabSz="143351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50273" algn="l" defTabSz="143351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67031" algn="l" defTabSz="143351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83789" algn="l" defTabSz="143351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00548" algn="l" defTabSz="143351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17305" algn="l" defTabSz="143351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34064" algn="l" defTabSz="143351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26" y="-10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53D82-C4E2-45EA-859C-0ED3CC4B0F3C}" type="doc">
      <dgm:prSet loTypeId="urn:microsoft.com/office/officeart/2005/8/layout/matrix2" loCatId="matrix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BDC4B34-CA5C-4163-A1F7-C732DFB6553D}">
      <dgm:prSet phldrT="[Текст]"/>
      <dgm:spPr/>
      <dgm:t>
        <a:bodyPr/>
        <a:lstStyle/>
        <a:p>
          <a:r>
            <a:rPr lang="ru-RU" dirty="0" smtClean="0"/>
            <a:t>от пассивного наблюдателя до организатора</a:t>
          </a:r>
          <a:endParaRPr lang="ru-RU" dirty="0"/>
        </a:p>
      </dgm:t>
    </dgm:pt>
    <dgm:pt modelId="{6521C56A-7099-4930-B121-E1B15CB6AE69}" type="parTrans" cxnId="{145EFDA1-66B1-4A56-B69C-0946E2768EED}">
      <dgm:prSet/>
      <dgm:spPr/>
      <dgm:t>
        <a:bodyPr/>
        <a:lstStyle/>
        <a:p>
          <a:endParaRPr lang="ru-RU"/>
        </a:p>
      </dgm:t>
    </dgm:pt>
    <dgm:pt modelId="{DD8ED6BF-FC70-4C22-AB2A-DB15489BB6C6}" type="sibTrans" cxnId="{145EFDA1-66B1-4A56-B69C-0946E2768EED}">
      <dgm:prSet/>
      <dgm:spPr/>
      <dgm:t>
        <a:bodyPr/>
        <a:lstStyle/>
        <a:p>
          <a:endParaRPr lang="ru-RU"/>
        </a:p>
      </dgm:t>
    </dgm:pt>
    <dgm:pt modelId="{943EB1F2-D1C6-4203-9A0F-D28D179EF844}">
      <dgm:prSet/>
      <dgm:spPr/>
      <dgm:t>
        <a:bodyPr/>
        <a:lstStyle/>
        <a:p>
          <a:r>
            <a:rPr lang="ru-RU" smtClean="0"/>
            <a:t>КОЛЛЕКТИВ</a:t>
          </a:r>
          <a:endParaRPr lang="ru-RU"/>
        </a:p>
      </dgm:t>
    </dgm:pt>
    <dgm:pt modelId="{E9251D75-E5F0-4B3F-BA4A-8FEDDCCA050C}" type="parTrans" cxnId="{62D2482A-65C1-4EED-96C4-30DF5EBEDCF4}">
      <dgm:prSet/>
      <dgm:spPr/>
      <dgm:t>
        <a:bodyPr/>
        <a:lstStyle/>
        <a:p>
          <a:endParaRPr lang="ru-RU"/>
        </a:p>
      </dgm:t>
    </dgm:pt>
    <dgm:pt modelId="{60797993-BD27-492C-B00A-0F6DA67C1BD0}" type="sibTrans" cxnId="{62D2482A-65C1-4EED-96C4-30DF5EBEDCF4}">
      <dgm:prSet/>
      <dgm:spPr/>
      <dgm:t>
        <a:bodyPr/>
        <a:lstStyle/>
        <a:p>
          <a:endParaRPr lang="ru-RU"/>
        </a:p>
      </dgm:t>
    </dgm:pt>
    <dgm:pt modelId="{CD9B3FE3-0F80-4580-8D5A-D570FC2E4379}">
      <dgm:prSet/>
      <dgm:spPr/>
      <dgm:t>
        <a:bodyPr/>
        <a:lstStyle/>
        <a:p>
          <a:r>
            <a:rPr lang="ru-RU" smtClean="0"/>
            <a:t>КЛАССНЫЙ РУКОВОДИТЕЛЬ</a:t>
          </a:r>
          <a:endParaRPr lang="ru-RU" dirty="0"/>
        </a:p>
      </dgm:t>
    </dgm:pt>
    <dgm:pt modelId="{84A52627-31EB-464C-A880-5696E098D4B3}" type="parTrans" cxnId="{E6428716-E25B-4F72-A2A5-D0E5B262D255}">
      <dgm:prSet/>
      <dgm:spPr/>
      <dgm:t>
        <a:bodyPr/>
        <a:lstStyle/>
        <a:p>
          <a:endParaRPr lang="ru-RU"/>
        </a:p>
      </dgm:t>
    </dgm:pt>
    <dgm:pt modelId="{2F1FE4A3-8458-4AAA-AEB8-DE30BBC25000}" type="sibTrans" cxnId="{E6428716-E25B-4F72-A2A5-D0E5B262D255}">
      <dgm:prSet/>
      <dgm:spPr/>
      <dgm:t>
        <a:bodyPr/>
        <a:lstStyle/>
        <a:p>
          <a:endParaRPr lang="ru-RU"/>
        </a:p>
      </dgm:t>
    </dgm:pt>
    <dgm:pt modelId="{676C400A-7E3D-4BB1-A2DC-F1E58133E5B7}">
      <dgm:prSet/>
      <dgm:spPr/>
      <dgm:t>
        <a:bodyPr/>
        <a:lstStyle/>
        <a:p>
          <a:r>
            <a:rPr lang="ru-RU" smtClean="0"/>
            <a:t>межвозрастное взаимодействие</a:t>
          </a:r>
          <a:endParaRPr lang="ru-RU" dirty="0"/>
        </a:p>
      </dgm:t>
    </dgm:pt>
    <dgm:pt modelId="{BB859809-3D9C-41BD-8F6F-0BB11FD41AA2}" type="parTrans" cxnId="{CF5D6C49-650E-4424-9104-0A6350E2DD04}">
      <dgm:prSet/>
      <dgm:spPr/>
      <dgm:t>
        <a:bodyPr/>
        <a:lstStyle/>
        <a:p>
          <a:endParaRPr lang="ru-RU"/>
        </a:p>
      </dgm:t>
    </dgm:pt>
    <dgm:pt modelId="{32AA0229-F15D-4426-8AE6-40DB7F50348C}" type="sibTrans" cxnId="{CF5D6C49-650E-4424-9104-0A6350E2DD04}">
      <dgm:prSet/>
      <dgm:spPr/>
      <dgm:t>
        <a:bodyPr/>
        <a:lstStyle/>
        <a:p>
          <a:endParaRPr lang="ru-RU"/>
        </a:p>
      </dgm:t>
    </dgm:pt>
    <dgm:pt modelId="{2DA41741-037E-47B9-90BF-363CBCC9DE0F}">
      <dgm:prSet/>
      <dgm:spPr/>
      <dgm:t>
        <a:bodyPr/>
        <a:lstStyle/>
        <a:p>
          <a:endParaRPr lang="ru-RU"/>
        </a:p>
      </dgm:t>
    </dgm:pt>
    <dgm:pt modelId="{1EA3D4A5-60D4-461B-BC52-B50684EBF7EB}" type="parTrans" cxnId="{BAF5C48F-EBE1-4CE9-AF22-8B2AE0F7A95B}">
      <dgm:prSet/>
      <dgm:spPr/>
      <dgm:t>
        <a:bodyPr/>
        <a:lstStyle/>
        <a:p>
          <a:endParaRPr lang="ru-RU"/>
        </a:p>
      </dgm:t>
    </dgm:pt>
    <dgm:pt modelId="{D96A9B22-646C-4D45-BB84-D8D1456ED8B7}" type="sibTrans" cxnId="{BAF5C48F-EBE1-4CE9-AF22-8B2AE0F7A95B}">
      <dgm:prSet/>
      <dgm:spPr/>
      <dgm:t>
        <a:bodyPr/>
        <a:lstStyle/>
        <a:p>
          <a:endParaRPr lang="ru-RU"/>
        </a:p>
      </dgm:t>
    </dgm:pt>
    <dgm:pt modelId="{1D3358D8-7205-4AF6-9643-91E3B8AC84D2}" type="pres">
      <dgm:prSet presAssocID="{E7653D82-C4E2-45EA-859C-0ED3CC4B0F3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DBFE1-82D4-490E-BE57-6EF6A9EC2DB3}" type="pres">
      <dgm:prSet presAssocID="{E7653D82-C4E2-45EA-859C-0ED3CC4B0F3C}" presName="axisShape" presStyleLbl="bgShp" presStyleIdx="0" presStyleCnt="1"/>
      <dgm:spPr/>
    </dgm:pt>
    <dgm:pt modelId="{60825E64-7503-4BD8-AB13-4B4B31EAB89F}" type="pres">
      <dgm:prSet presAssocID="{E7653D82-C4E2-45EA-859C-0ED3CC4B0F3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1091E-5B29-4F1E-80A5-0CAC70EACF75}" type="pres">
      <dgm:prSet presAssocID="{E7653D82-C4E2-45EA-859C-0ED3CC4B0F3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5CCFD-9697-4F7D-9607-BF00AAA68919}" type="pres">
      <dgm:prSet presAssocID="{E7653D82-C4E2-45EA-859C-0ED3CC4B0F3C}" presName="rect3" presStyleLbl="node1" presStyleIdx="2" presStyleCnt="4" custLinFactNeighborX="5809" custLinFactNeighborY="-13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22795-CD14-4165-80E0-625227D0A402}" type="pres">
      <dgm:prSet presAssocID="{E7653D82-C4E2-45EA-859C-0ED3CC4B0F3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F5C48F-EBE1-4CE9-AF22-8B2AE0F7A95B}" srcId="{E7653D82-C4E2-45EA-859C-0ED3CC4B0F3C}" destId="{2DA41741-037E-47B9-90BF-363CBCC9DE0F}" srcOrd="4" destOrd="0" parTransId="{1EA3D4A5-60D4-461B-BC52-B50684EBF7EB}" sibTransId="{D96A9B22-646C-4D45-BB84-D8D1456ED8B7}"/>
    <dgm:cxn modelId="{351EBFED-9583-4082-A93F-C93A0C1C0BB1}" type="presOf" srcId="{943EB1F2-D1C6-4203-9A0F-D28D179EF844}" destId="{33A1091E-5B29-4F1E-80A5-0CAC70EACF75}" srcOrd="0" destOrd="0" presId="urn:microsoft.com/office/officeart/2005/8/layout/matrix2"/>
    <dgm:cxn modelId="{9C3D08D3-6C4F-45A7-8F43-848DBA46E695}" type="presOf" srcId="{9BDC4B34-CA5C-4163-A1F7-C732DFB6553D}" destId="{60825E64-7503-4BD8-AB13-4B4B31EAB89F}" srcOrd="0" destOrd="0" presId="urn:microsoft.com/office/officeart/2005/8/layout/matrix2"/>
    <dgm:cxn modelId="{440F2767-6D54-4AD8-BCCA-11FDF0824963}" type="presOf" srcId="{E7653D82-C4E2-45EA-859C-0ED3CC4B0F3C}" destId="{1D3358D8-7205-4AF6-9643-91E3B8AC84D2}" srcOrd="0" destOrd="0" presId="urn:microsoft.com/office/officeart/2005/8/layout/matrix2"/>
    <dgm:cxn modelId="{145EFDA1-66B1-4A56-B69C-0946E2768EED}" srcId="{E7653D82-C4E2-45EA-859C-0ED3CC4B0F3C}" destId="{9BDC4B34-CA5C-4163-A1F7-C732DFB6553D}" srcOrd="0" destOrd="0" parTransId="{6521C56A-7099-4930-B121-E1B15CB6AE69}" sibTransId="{DD8ED6BF-FC70-4C22-AB2A-DB15489BB6C6}"/>
    <dgm:cxn modelId="{E6428716-E25B-4F72-A2A5-D0E5B262D255}" srcId="{E7653D82-C4E2-45EA-859C-0ED3CC4B0F3C}" destId="{CD9B3FE3-0F80-4580-8D5A-D570FC2E4379}" srcOrd="2" destOrd="0" parTransId="{84A52627-31EB-464C-A880-5696E098D4B3}" sibTransId="{2F1FE4A3-8458-4AAA-AEB8-DE30BBC25000}"/>
    <dgm:cxn modelId="{62D2482A-65C1-4EED-96C4-30DF5EBEDCF4}" srcId="{E7653D82-C4E2-45EA-859C-0ED3CC4B0F3C}" destId="{943EB1F2-D1C6-4203-9A0F-D28D179EF844}" srcOrd="1" destOrd="0" parTransId="{E9251D75-E5F0-4B3F-BA4A-8FEDDCCA050C}" sibTransId="{60797993-BD27-492C-B00A-0F6DA67C1BD0}"/>
    <dgm:cxn modelId="{C2336C9C-38FB-4627-BD28-23331629DF8F}" type="presOf" srcId="{CD9B3FE3-0F80-4580-8D5A-D570FC2E4379}" destId="{A7D5CCFD-9697-4F7D-9607-BF00AAA68919}" srcOrd="0" destOrd="0" presId="urn:microsoft.com/office/officeart/2005/8/layout/matrix2"/>
    <dgm:cxn modelId="{0FCAF4E9-8CCC-4510-A0A4-3973D7E7AAA5}" type="presOf" srcId="{676C400A-7E3D-4BB1-A2DC-F1E58133E5B7}" destId="{09022795-CD14-4165-80E0-625227D0A402}" srcOrd="0" destOrd="0" presId="urn:microsoft.com/office/officeart/2005/8/layout/matrix2"/>
    <dgm:cxn modelId="{CF5D6C49-650E-4424-9104-0A6350E2DD04}" srcId="{E7653D82-C4E2-45EA-859C-0ED3CC4B0F3C}" destId="{676C400A-7E3D-4BB1-A2DC-F1E58133E5B7}" srcOrd="3" destOrd="0" parTransId="{BB859809-3D9C-41BD-8F6F-0BB11FD41AA2}" sibTransId="{32AA0229-F15D-4426-8AE6-40DB7F50348C}"/>
    <dgm:cxn modelId="{5BF0B06C-467C-46B7-ACD8-B115F5C72024}" type="presParOf" srcId="{1D3358D8-7205-4AF6-9643-91E3B8AC84D2}" destId="{77CDBFE1-82D4-490E-BE57-6EF6A9EC2DB3}" srcOrd="0" destOrd="0" presId="urn:microsoft.com/office/officeart/2005/8/layout/matrix2"/>
    <dgm:cxn modelId="{F1778F6B-E9C8-4F7D-9816-A125AAE66325}" type="presParOf" srcId="{1D3358D8-7205-4AF6-9643-91E3B8AC84D2}" destId="{60825E64-7503-4BD8-AB13-4B4B31EAB89F}" srcOrd="1" destOrd="0" presId="urn:microsoft.com/office/officeart/2005/8/layout/matrix2"/>
    <dgm:cxn modelId="{F5C861F7-7146-4FCA-8123-5D282584D086}" type="presParOf" srcId="{1D3358D8-7205-4AF6-9643-91E3B8AC84D2}" destId="{33A1091E-5B29-4F1E-80A5-0CAC70EACF75}" srcOrd="2" destOrd="0" presId="urn:microsoft.com/office/officeart/2005/8/layout/matrix2"/>
    <dgm:cxn modelId="{4BEE1BE4-FCC3-4B97-8EF4-73C751269E96}" type="presParOf" srcId="{1D3358D8-7205-4AF6-9643-91E3B8AC84D2}" destId="{A7D5CCFD-9697-4F7D-9607-BF00AAA68919}" srcOrd="3" destOrd="0" presId="urn:microsoft.com/office/officeart/2005/8/layout/matrix2"/>
    <dgm:cxn modelId="{CA5D1F86-B429-4733-A095-F00D95459A6B}" type="presParOf" srcId="{1D3358D8-7205-4AF6-9643-91E3B8AC84D2}" destId="{09022795-CD14-4165-80E0-625227D0A40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CDBFE1-82D4-490E-BE57-6EF6A9EC2DB3}">
      <dsp:nvSpPr>
        <dsp:cNvPr id="0" name=""/>
        <dsp:cNvSpPr/>
      </dsp:nvSpPr>
      <dsp:spPr>
        <a:xfrm>
          <a:off x="1512168" y="0"/>
          <a:ext cx="5832648" cy="583264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825E64-7503-4BD8-AB13-4B4B31EAB89F}">
      <dsp:nvSpPr>
        <dsp:cNvPr id="0" name=""/>
        <dsp:cNvSpPr/>
      </dsp:nvSpPr>
      <dsp:spPr>
        <a:xfrm>
          <a:off x="1891290" y="379122"/>
          <a:ext cx="2333059" cy="23330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от пассивного наблюдателя до организатора</a:t>
          </a:r>
          <a:endParaRPr lang="ru-RU" sz="2100" kern="1200" dirty="0"/>
        </a:p>
      </dsp:txBody>
      <dsp:txXfrm>
        <a:off x="1891290" y="379122"/>
        <a:ext cx="2333059" cy="2333059"/>
      </dsp:txXfrm>
    </dsp:sp>
    <dsp:sp modelId="{33A1091E-5B29-4F1E-80A5-0CAC70EACF75}">
      <dsp:nvSpPr>
        <dsp:cNvPr id="0" name=""/>
        <dsp:cNvSpPr/>
      </dsp:nvSpPr>
      <dsp:spPr>
        <a:xfrm>
          <a:off x="4632634" y="379122"/>
          <a:ext cx="2333059" cy="23330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КОЛЛЕКТИВ</a:t>
          </a:r>
          <a:endParaRPr lang="ru-RU" sz="2100" kern="1200"/>
        </a:p>
      </dsp:txBody>
      <dsp:txXfrm>
        <a:off x="4632634" y="379122"/>
        <a:ext cx="2333059" cy="2333059"/>
      </dsp:txXfrm>
    </dsp:sp>
    <dsp:sp modelId="{A7D5CCFD-9697-4F7D-9607-BF00AAA68919}">
      <dsp:nvSpPr>
        <dsp:cNvPr id="0" name=""/>
        <dsp:cNvSpPr/>
      </dsp:nvSpPr>
      <dsp:spPr>
        <a:xfrm>
          <a:off x="2026817" y="3087873"/>
          <a:ext cx="2333059" cy="23330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КЛАССНЫЙ РУКОВОДИТЕЛЬ</a:t>
          </a:r>
          <a:endParaRPr lang="ru-RU" sz="2100" kern="1200" dirty="0"/>
        </a:p>
      </dsp:txBody>
      <dsp:txXfrm>
        <a:off x="2026817" y="3087873"/>
        <a:ext cx="2333059" cy="2333059"/>
      </dsp:txXfrm>
    </dsp:sp>
    <dsp:sp modelId="{09022795-CD14-4165-80E0-625227D0A402}">
      <dsp:nvSpPr>
        <dsp:cNvPr id="0" name=""/>
        <dsp:cNvSpPr/>
      </dsp:nvSpPr>
      <dsp:spPr>
        <a:xfrm>
          <a:off x="4632634" y="3120466"/>
          <a:ext cx="2333059" cy="23330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межвозрастное взаимодействие</a:t>
          </a:r>
          <a:endParaRPr lang="ru-RU" sz="2100" kern="1200" dirty="0"/>
        </a:p>
      </dsp:txBody>
      <dsp:txXfrm>
        <a:off x="4632634" y="3120466"/>
        <a:ext cx="2333059" cy="2333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E0C51-EFAD-408A-A241-5E4CF8AE722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365C0-28C8-4581-B173-98EE1BD9B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79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7391F-A0CE-48F9-B4FC-0D702ABE907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8F753-8444-44A3-808E-B0B1988594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46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335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16758" algn="l" defTabSz="14335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33516" algn="l" defTabSz="14335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50273" algn="l" defTabSz="14335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67031" algn="l" defTabSz="14335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583789" algn="l" defTabSz="14335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00548" algn="l" defTabSz="14335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17305" algn="l" defTabSz="14335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34064" algn="l" defTabSz="14335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8F753-8444-44A3-808E-B0B1988594A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1" y="2982598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33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50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67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8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00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17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3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1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71675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335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502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6703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8378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005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173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3406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1" y="2240282"/>
            <a:ext cx="5654040" cy="633634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60"/>
            <a:ext cx="5656263" cy="89566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6758" indent="0">
              <a:buNone/>
              <a:defRPr sz="3000" b="1"/>
            </a:lvl2pPr>
            <a:lvl3pPr marL="1433516" indent="0">
              <a:buNone/>
              <a:defRPr sz="2800" b="1"/>
            </a:lvl3pPr>
            <a:lvl4pPr marL="2150273" indent="0">
              <a:buNone/>
              <a:defRPr sz="2500" b="1"/>
            </a:lvl4pPr>
            <a:lvl5pPr marL="2867031" indent="0">
              <a:buNone/>
              <a:defRPr sz="2500" b="1"/>
            </a:lvl5pPr>
            <a:lvl6pPr marL="3583789" indent="0">
              <a:buNone/>
              <a:defRPr sz="2500" b="1"/>
            </a:lvl6pPr>
            <a:lvl7pPr marL="4300548" indent="0">
              <a:buNone/>
              <a:defRPr sz="2500" b="1"/>
            </a:lvl7pPr>
            <a:lvl8pPr marL="5017305" indent="0">
              <a:buNone/>
              <a:defRPr sz="2500" b="1"/>
            </a:lvl8pPr>
            <a:lvl9pPr marL="5734064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800"/>
            </a:lvl1pPr>
            <a:lvl2pPr>
              <a:defRPr sz="30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8" y="2149160"/>
            <a:ext cx="5658485" cy="89566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6758" indent="0">
              <a:buNone/>
              <a:defRPr sz="3000" b="1"/>
            </a:lvl2pPr>
            <a:lvl3pPr marL="1433516" indent="0">
              <a:buNone/>
              <a:defRPr sz="2800" b="1"/>
            </a:lvl3pPr>
            <a:lvl4pPr marL="2150273" indent="0">
              <a:buNone/>
              <a:defRPr sz="2500" b="1"/>
            </a:lvl4pPr>
            <a:lvl5pPr marL="2867031" indent="0">
              <a:buNone/>
              <a:defRPr sz="2500" b="1"/>
            </a:lvl5pPr>
            <a:lvl6pPr marL="3583789" indent="0">
              <a:buNone/>
              <a:defRPr sz="2500" b="1"/>
            </a:lvl6pPr>
            <a:lvl7pPr marL="4300548" indent="0">
              <a:buNone/>
              <a:defRPr sz="2500" b="1"/>
            </a:lvl7pPr>
            <a:lvl8pPr marL="5017305" indent="0">
              <a:buNone/>
              <a:defRPr sz="2500" b="1"/>
            </a:lvl8pPr>
            <a:lvl9pPr marL="5734064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8" y="3044825"/>
            <a:ext cx="5658485" cy="5531803"/>
          </a:xfrm>
        </p:spPr>
        <p:txBody>
          <a:bodyPr/>
          <a:lstStyle>
            <a:lvl1pPr>
              <a:defRPr sz="3800"/>
            </a:lvl1pPr>
            <a:lvl2pPr>
              <a:defRPr sz="30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1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1" y="382273"/>
            <a:ext cx="7156450" cy="8194359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3"/>
            <a:ext cx="4211638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16758" indent="0">
              <a:buNone/>
              <a:defRPr sz="1900"/>
            </a:lvl2pPr>
            <a:lvl3pPr marL="1433516" indent="0">
              <a:buNone/>
              <a:defRPr sz="1600"/>
            </a:lvl3pPr>
            <a:lvl4pPr marL="2150273" indent="0">
              <a:buNone/>
              <a:defRPr sz="1400"/>
            </a:lvl4pPr>
            <a:lvl5pPr marL="2867031" indent="0">
              <a:buNone/>
              <a:defRPr sz="1400"/>
            </a:lvl5pPr>
            <a:lvl6pPr marL="3583789" indent="0">
              <a:buNone/>
              <a:defRPr sz="1400"/>
            </a:lvl6pPr>
            <a:lvl7pPr marL="4300548" indent="0">
              <a:buNone/>
              <a:defRPr sz="1400"/>
            </a:lvl7pPr>
            <a:lvl8pPr marL="5017305" indent="0">
              <a:buNone/>
              <a:defRPr sz="1400"/>
            </a:lvl8pPr>
            <a:lvl9pPr marL="573406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4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5000"/>
            </a:lvl1pPr>
            <a:lvl2pPr marL="716758" indent="0">
              <a:buNone/>
              <a:defRPr sz="4400"/>
            </a:lvl2pPr>
            <a:lvl3pPr marL="1433516" indent="0">
              <a:buNone/>
              <a:defRPr sz="3800"/>
            </a:lvl3pPr>
            <a:lvl4pPr marL="2150273" indent="0">
              <a:buNone/>
              <a:defRPr sz="3000"/>
            </a:lvl4pPr>
            <a:lvl5pPr marL="2867031" indent="0">
              <a:buNone/>
              <a:defRPr sz="3000"/>
            </a:lvl5pPr>
            <a:lvl6pPr marL="3583789" indent="0">
              <a:buNone/>
              <a:defRPr sz="3000"/>
            </a:lvl6pPr>
            <a:lvl7pPr marL="4300548" indent="0">
              <a:buNone/>
              <a:defRPr sz="3000"/>
            </a:lvl7pPr>
            <a:lvl8pPr marL="5017305" indent="0">
              <a:buNone/>
              <a:defRPr sz="3000"/>
            </a:lvl8pPr>
            <a:lvl9pPr marL="5734064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4"/>
            <a:ext cx="7680960" cy="1126808"/>
          </a:xfrm>
        </p:spPr>
        <p:txBody>
          <a:bodyPr/>
          <a:lstStyle>
            <a:lvl1pPr marL="0" indent="0">
              <a:buNone/>
              <a:defRPr sz="2200"/>
            </a:lvl1pPr>
            <a:lvl2pPr marL="716758" indent="0">
              <a:buNone/>
              <a:defRPr sz="1900"/>
            </a:lvl2pPr>
            <a:lvl3pPr marL="1433516" indent="0">
              <a:buNone/>
              <a:defRPr sz="1600"/>
            </a:lvl3pPr>
            <a:lvl4pPr marL="2150273" indent="0">
              <a:buNone/>
              <a:defRPr sz="1400"/>
            </a:lvl4pPr>
            <a:lvl5pPr marL="2867031" indent="0">
              <a:buNone/>
              <a:defRPr sz="1400"/>
            </a:lvl5pPr>
            <a:lvl6pPr marL="3583789" indent="0">
              <a:buNone/>
              <a:defRPr sz="1400"/>
            </a:lvl6pPr>
            <a:lvl7pPr marL="4300548" indent="0">
              <a:buNone/>
              <a:defRPr sz="1400"/>
            </a:lvl7pPr>
            <a:lvl8pPr marL="5017305" indent="0">
              <a:buNone/>
              <a:defRPr sz="1400"/>
            </a:lvl8pPr>
            <a:lvl9pPr marL="573406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1"/>
          </a:xfrm>
          <a:prstGeom prst="rect">
            <a:avLst/>
          </a:prstGeom>
        </p:spPr>
        <p:txBody>
          <a:bodyPr vert="horz" lIns="143351" tIns="71676" rIns="143351" bIns="716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43351" tIns="71676" rIns="143351" bIns="7167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1" y="8898892"/>
            <a:ext cx="2987040" cy="511175"/>
          </a:xfrm>
          <a:prstGeom prst="rect">
            <a:avLst/>
          </a:prstGeom>
        </p:spPr>
        <p:txBody>
          <a:bodyPr vert="horz" lIns="143351" tIns="71676" rIns="143351" bIns="7167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43351" tIns="71676" rIns="143351" bIns="7167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43351" tIns="71676" rIns="143351" bIns="7167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33516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7569" indent="-537569" algn="l" defTabSz="143351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64732" indent="-447974" algn="l" defTabSz="143351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1895" indent="-358379" algn="l" defTabSz="143351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08653" indent="-358379" algn="l" defTabSz="1433516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225411" indent="-358379" algn="l" defTabSz="1433516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942169" indent="-358379" algn="l" defTabSz="143351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58926" indent="-358379" algn="l" defTabSz="143351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75684" indent="-358379" algn="l" defTabSz="143351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2443" indent="-358379" algn="l" defTabSz="143351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3351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758" algn="l" defTabSz="143351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3516" algn="l" defTabSz="143351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273" algn="l" defTabSz="143351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67031" algn="l" defTabSz="143351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83789" algn="l" defTabSz="143351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00548" algn="l" defTabSz="143351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17305" algn="l" defTabSz="143351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34064" algn="l" defTabSz="143351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275653" y="2582758"/>
            <a:ext cx="9525947" cy="2083744"/>
          </a:xfrm>
          <a:prstGeom prst="rect">
            <a:avLst/>
          </a:prstGeom>
          <a:noFill/>
        </p:spPr>
        <p:txBody>
          <a:bodyPr wrap="square" lIns="143351" tIns="71676" rIns="143351" bIns="71676" rtlCol="0">
            <a:spAutoFit/>
          </a:bodyPr>
          <a:lstStyle/>
          <a:p>
            <a:pPr algn="ctr"/>
            <a:r>
              <a:rPr lang="ru-RU" sz="6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44416" y="7220072"/>
            <a:ext cx="9649072" cy="1454950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lvl="0" algn="r">
              <a:buClr>
                <a:srgbClr val="727CA3"/>
              </a:buClr>
              <a:buSzPct val="76000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Чернова Н.Ю., директор МБОУ «Школа №16 </a:t>
            </a:r>
          </a:p>
          <a:p>
            <a:pPr lvl="0" algn="r">
              <a:buClr>
                <a:srgbClr val="727CA3"/>
              </a:buClr>
              <a:buSzPct val="76000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им. Героя Советского Союза И.А.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Лапенкова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», г.Ачинск</a:t>
            </a:r>
          </a:p>
        </p:txBody>
      </p:sp>
      <p:grpSp>
        <p:nvGrpSpPr>
          <p:cNvPr id="72" name="Группа 71"/>
          <p:cNvGrpSpPr/>
          <p:nvPr/>
        </p:nvGrpSpPr>
        <p:grpSpPr>
          <a:xfrm>
            <a:off x="0" y="1"/>
            <a:ext cx="2973220" cy="9601200"/>
            <a:chOff x="0" y="1"/>
            <a:chExt cx="2973220" cy="9601200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0" y="1"/>
              <a:ext cx="2973220" cy="9601200"/>
              <a:chOff x="0" y="0"/>
              <a:chExt cx="2123728" cy="6858000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0" y="0"/>
                <a:ext cx="2123728" cy="6858000"/>
              </a:xfrm>
              <a:prstGeom prst="rect">
                <a:avLst/>
              </a:prstGeom>
              <a:gradFill>
                <a:gsLst>
                  <a:gs pos="3800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17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7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8" name="Группа 57"/>
              <p:cNvGrpSpPr/>
              <p:nvPr/>
            </p:nvGrpSpPr>
            <p:grpSpPr>
              <a:xfrm>
                <a:off x="0" y="332656"/>
                <a:ext cx="2051720" cy="6174374"/>
                <a:chOff x="0" y="332656"/>
                <a:chExt cx="2051720" cy="6174374"/>
              </a:xfrm>
            </p:grpSpPr>
            <p:pic>
              <p:nvPicPr>
                <p:cNvPr id="20" name="Picture 2" descr="C:\Users\User\Desktop\ШКОЛА 16_19-20\2. МЕРОПРИЯТИЯ ПО ПЛАНУ И ПОРУЧЕНИЯ\32. Конкурс логотип\Бренд\Вариации_фото\Рисунок1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930" t="9347" r="3441" b="12127"/>
                <a:stretch/>
              </p:blipFill>
              <p:spPr bwMode="auto">
                <a:xfrm>
                  <a:off x="0" y="332656"/>
                  <a:ext cx="2049545" cy="17281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H="1">
                  <a:off x="0" y="5383502"/>
                  <a:ext cx="1023034" cy="874383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H="1">
                  <a:off x="0" y="4972028"/>
                  <a:ext cx="1619672" cy="1370234"/>
                </a:xfrm>
                <a:prstGeom prst="line">
                  <a:avLst/>
                </a:prstGeom>
                <a:ln w="666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flipH="1">
                  <a:off x="0" y="3147159"/>
                  <a:ext cx="2051720" cy="1766625"/>
                </a:xfrm>
                <a:prstGeom prst="line">
                  <a:avLst/>
                </a:prstGeom>
                <a:ln w="984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flipH="1">
                  <a:off x="1" y="4797152"/>
                  <a:ext cx="1979711" cy="170987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flipH="1">
                  <a:off x="2" y="3068960"/>
                  <a:ext cx="1979710" cy="170987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flipH="1">
                  <a:off x="0" y="3501008"/>
                  <a:ext cx="1331640" cy="1133814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 flipH="1">
                  <a:off x="0" y="3840474"/>
                  <a:ext cx="827584" cy="70176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" name="Группа 70"/>
            <p:cNvGrpSpPr/>
            <p:nvPr/>
          </p:nvGrpSpPr>
          <p:grpSpPr>
            <a:xfrm>
              <a:off x="0" y="6816824"/>
              <a:ext cx="2872409" cy="2473275"/>
              <a:chOff x="0" y="6816824"/>
              <a:chExt cx="2872409" cy="2473275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flipH="1">
                <a:off x="0" y="6816825"/>
                <a:ext cx="2872408" cy="2469001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0" y="6816824"/>
                <a:ext cx="2872409" cy="2473275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Прямоугольник 69"/>
          <p:cNvSpPr/>
          <p:nvPr/>
        </p:nvSpPr>
        <p:spPr>
          <a:xfrm>
            <a:off x="640160" y="9049072"/>
            <a:ext cx="217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ШКОЛАГЕРОЯ.РФ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60440" y="2352328"/>
            <a:ext cx="94330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УПРАВЛЕНИЕ ВНУТРИШКОЛЬНЫМ РАЗВИТИЕМ В УСЛОВИЯХ ПОСТОЯННЫХ ИЗМЕНЕНИЙ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6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520480" y="1272208"/>
            <a:ext cx="9001000" cy="1006526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Структура модульной дополнительной </a:t>
            </a:r>
            <a:r>
              <a:rPr lang="ru-RU" i="1" dirty="0" err="1" smtClean="0">
                <a:solidFill>
                  <a:srgbClr val="002060"/>
                </a:solidFill>
              </a:rPr>
              <a:t>общеразвиваюшей</a:t>
            </a:r>
            <a:r>
              <a:rPr lang="ru-RU" i="1" dirty="0" smtClean="0">
                <a:solidFill>
                  <a:srgbClr val="002060"/>
                </a:solidFill>
              </a:rPr>
              <a:t> программы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05056" y="624136"/>
            <a:ext cx="3744417" cy="606417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>
              <a:spcBef>
                <a:spcPts val="941"/>
              </a:spcBef>
              <a:buClr>
                <a:srgbClr val="727CA3"/>
              </a:buClr>
              <a:buSzPct val="76000"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ПЕРСПЕКТИВЫ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0" y="1"/>
            <a:ext cx="2973220" cy="9601200"/>
            <a:chOff x="0" y="1"/>
            <a:chExt cx="2973220" cy="9601200"/>
          </a:xfrm>
        </p:grpSpPr>
        <p:grpSp>
          <p:nvGrpSpPr>
            <p:cNvPr id="3" name="Группа 64"/>
            <p:cNvGrpSpPr/>
            <p:nvPr/>
          </p:nvGrpSpPr>
          <p:grpSpPr>
            <a:xfrm>
              <a:off x="0" y="1"/>
              <a:ext cx="2973220" cy="9601200"/>
              <a:chOff x="0" y="0"/>
              <a:chExt cx="2123728" cy="6858000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0" y="0"/>
                <a:ext cx="2123728" cy="6858000"/>
              </a:xfrm>
              <a:prstGeom prst="rect">
                <a:avLst/>
              </a:prstGeom>
              <a:gradFill>
                <a:gsLst>
                  <a:gs pos="3800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17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7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Группа 57"/>
              <p:cNvGrpSpPr/>
              <p:nvPr/>
            </p:nvGrpSpPr>
            <p:grpSpPr>
              <a:xfrm>
                <a:off x="0" y="332656"/>
                <a:ext cx="2051720" cy="6174374"/>
                <a:chOff x="0" y="332656"/>
                <a:chExt cx="2051720" cy="6174374"/>
              </a:xfrm>
            </p:grpSpPr>
            <p:pic>
              <p:nvPicPr>
                <p:cNvPr id="36" name="Picture 2" descr="C:\Users\User\Desktop\ШКОЛА 16_19-20\2. МЕРОПРИЯТИЯ ПО ПЛАНУ И ПОРУЧЕНИЯ\32. Конкурс логотип\Бренд\Вариации_фото\Рисунок1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930" t="9347" r="3441" b="12127"/>
                <a:stretch/>
              </p:blipFill>
              <p:spPr bwMode="auto">
                <a:xfrm>
                  <a:off x="0" y="332656"/>
                  <a:ext cx="2049545" cy="17281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>
                  <a:off x="0" y="5383502"/>
                  <a:ext cx="1023034" cy="874383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 flipH="1">
                  <a:off x="0" y="4972028"/>
                  <a:ext cx="1619672" cy="1370234"/>
                </a:xfrm>
                <a:prstGeom prst="line">
                  <a:avLst/>
                </a:prstGeom>
                <a:ln w="666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H="1">
                  <a:off x="0" y="3147159"/>
                  <a:ext cx="2051720" cy="1766625"/>
                </a:xfrm>
                <a:prstGeom prst="line">
                  <a:avLst/>
                </a:prstGeom>
                <a:ln w="984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flipH="1">
                  <a:off x="1" y="4797152"/>
                  <a:ext cx="1979711" cy="170987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H="1">
                  <a:off x="2" y="3068960"/>
                  <a:ext cx="1979710" cy="170987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0" y="3501008"/>
                  <a:ext cx="1331640" cy="1133814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flipH="1">
                  <a:off x="0" y="3840474"/>
                  <a:ext cx="827584" cy="70176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Группа 70"/>
            <p:cNvGrpSpPr/>
            <p:nvPr/>
          </p:nvGrpSpPr>
          <p:grpSpPr>
            <a:xfrm>
              <a:off x="0" y="6816824"/>
              <a:ext cx="2872409" cy="2473275"/>
              <a:chOff x="0" y="6816824"/>
              <a:chExt cx="2872409" cy="2473275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0" y="6816825"/>
                <a:ext cx="2872408" cy="2469001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0" y="6816824"/>
                <a:ext cx="2872409" cy="2473275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Прямоугольник 43"/>
          <p:cNvSpPr/>
          <p:nvPr/>
        </p:nvSpPr>
        <p:spPr>
          <a:xfrm>
            <a:off x="712168" y="9049072"/>
            <a:ext cx="217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ШКОЛАГЕРОЯ.РФ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Рисунок 44" descr="C:\Users\user\Downloads\МОДЕЛЬ_ПРОГРАММ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8512" y="2928392"/>
            <a:ext cx="8496944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15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487" y="4000494"/>
            <a:ext cx="8729013" cy="160020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8"/>
          <p:cNvGrpSpPr/>
          <p:nvPr/>
        </p:nvGrpSpPr>
        <p:grpSpPr>
          <a:xfrm>
            <a:off x="0" y="1"/>
            <a:ext cx="2973220" cy="9601200"/>
            <a:chOff x="0" y="1"/>
            <a:chExt cx="2973220" cy="9601200"/>
          </a:xfrm>
        </p:grpSpPr>
        <p:grpSp>
          <p:nvGrpSpPr>
            <p:cNvPr id="4" name="Группа 64"/>
            <p:cNvGrpSpPr/>
            <p:nvPr/>
          </p:nvGrpSpPr>
          <p:grpSpPr>
            <a:xfrm>
              <a:off x="0" y="1"/>
              <a:ext cx="2973220" cy="9601200"/>
              <a:chOff x="0" y="0"/>
              <a:chExt cx="2123728" cy="6858000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0"/>
                <a:ext cx="2123728" cy="6858000"/>
              </a:xfrm>
              <a:prstGeom prst="rect">
                <a:avLst/>
              </a:prstGeom>
              <a:gradFill>
                <a:gsLst>
                  <a:gs pos="3800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17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7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Группа 57"/>
              <p:cNvGrpSpPr/>
              <p:nvPr/>
            </p:nvGrpSpPr>
            <p:grpSpPr>
              <a:xfrm>
                <a:off x="0" y="332656"/>
                <a:ext cx="2051720" cy="6174374"/>
                <a:chOff x="0" y="332656"/>
                <a:chExt cx="2051720" cy="6174374"/>
              </a:xfrm>
            </p:grpSpPr>
            <p:pic>
              <p:nvPicPr>
                <p:cNvPr id="10" name="Picture 2" descr="C:\Users\User\Desktop\ШКОЛА 16_19-20\2. МЕРОПРИЯТИЯ ПО ПЛАНУ И ПОРУЧЕНИЯ\32. Конкурс логотип\Бренд\Вариации_фото\Рисунок1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930" t="9347" r="3441" b="12127"/>
                <a:stretch/>
              </p:blipFill>
              <p:spPr bwMode="auto">
                <a:xfrm>
                  <a:off x="0" y="332656"/>
                  <a:ext cx="2049545" cy="17281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0" y="5383502"/>
                  <a:ext cx="1023034" cy="874383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flipH="1">
                  <a:off x="0" y="4972028"/>
                  <a:ext cx="1619672" cy="1370234"/>
                </a:xfrm>
                <a:prstGeom prst="line">
                  <a:avLst/>
                </a:prstGeom>
                <a:ln w="666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H="1">
                  <a:off x="0" y="3147159"/>
                  <a:ext cx="2051720" cy="1766625"/>
                </a:xfrm>
                <a:prstGeom prst="line">
                  <a:avLst/>
                </a:prstGeom>
                <a:ln w="984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flipH="1">
                  <a:off x="1" y="4797152"/>
                  <a:ext cx="1979711" cy="170987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flipH="1">
                  <a:off x="2" y="3068960"/>
                  <a:ext cx="1979710" cy="170987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flipH="1">
                  <a:off x="0" y="3501008"/>
                  <a:ext cx="1331640" cy="1133814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flipH="1">
                  <a:off x="0" y="3840474"/>
                  <a:ext cx="827584" cy="70176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Группа 70"/>
            <p:cNvGrpSpPr/>
            <p:nvPr/>
          </p:nvGrpSpPr>
          <p:grpSpPr>
            <a:xfrm>
              <a:off x="0" y="6816824"/>
              <a:ext cx="2872409" cy="2473275"/>
              <a:chOff x="0" y="6816824"/>
              <a:chExt cx="2872409" cy="2473275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 flipH="1">
                <a:off x="0" y="6816825"/>
                <a:ext cx="2872408" cy="2469001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>
                <a:off x="0" y="6816824"/>
                <a:ext cx="2872409" cy="2473275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304456" y="2424336"/>
            <a:ext cx="8993088" cy="5746285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marL="537569" indent="-537569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устоявшихся, «закоренелых»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 и содержания воспитания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37569" indent="-537569" algn="just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Отсутствие взаимодействия, координации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участниками процесса воспитания. </a:t>
            </a:r>
          </a:p>
          <a:p>
            <a:pPr marL="537569" indent="-537569" algn="just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Доминирование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количественных оценок результатов воспитания. </a:t>
            </a:r>
          </a:p>
          <a:p>
            <a:pPr marL="537569" indent="-537569" algn="just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системе повышения квалификации проблематики воспитания, </a:t>
            </a:r>
          </a:p>
          <a:p>
            <a:pPr marL="537569" indent="-537569" algn="just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Формальная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мероприятийная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сторона воспитания. </a:t>
            </a:r>
          </a:p>
          <a:p>
            <a:pPr marL="537569" indent="-537569" algn="just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Отсутствие преемственности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воспитательной работе в школе между начальной, основной и старшей школой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24536" y="480120"/>
            <a:ext cx="9577064" cy="606417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>
              <a:spcBef>
                <a:spcPts val="941"/>
              </a:spcBef>
              <a:buClr>
                <a:srgbClr val="727CA3"/>
              </a:buClr>
              <a:buSzPct val="76000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Почему надо говорить о программе воспитания в школе?  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85176" y="1632248"/>
            <a:ext cx="2306336" cy="575639"/>
          </a:xfrm>
          <a:prstGeom prst="rect">
            <a:avLst/>
          </a:prstGeom>
          <a:noFill/>
        </p:spPr>
        <p:txBody>
          <a:bodyPr wrap="none" lIns="143351" tIns="71676" rIns="143351" bIns="71676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0" y="1"/>
            <a:ext cx="2973220" cy="9601200"/>
            <a:chOff x="0" y="1"/>
            <a:chExt cx="2973220" cy="9601200"/>
          </a:xfrm>
        </p:grpSpPr>
        <p:grpSp>
          <p:nvGrpSpPr>
            <p:cNvPr id="30" name="Группа 64"/>
            <p:cNvGrpSpPr/>
            <p:nvPr/>
          </p:nvGrpSpPr>
          <p:grpSpPr>
            <a:xfrm>
              <a:off x="0" y="1"/>
              <a:ext cx="2973220" cy="9601200"/>
              <a:chOff x="0" y="0"/>
              <a:chExt cx="2123728" cy="6858000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0" y="0"/>
                <a:ext cx="2123728" cy="6858000"/>
              </a:xfrm>
              <a:prstGeom prst="rect">
                <a:avLst/>
              </a:prstGeom>
              <a:gradFill>
                <a:gsLst>
                  <a:gs pos="3800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17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7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5" name="Группа 57"/>
              <p:cNvGrpSpPr/>
              <p:nvPr/>
            </p:nvGrpSpPr>
            <p:grpSpPr>
              <a:xfrm>
                <a:off x="0" y="332656"/>
                <a:ext cx="2051720" cy="6174374"/>
                <a:chOff x="0" y="332656"/>
                <a:chExt cx="2051720" cy="6174374"/>
              </a:xfrm>
            </p:grpSpPr>
            <p:pic>
              <p:nvPicPr>
                <p:cNvPr id="36" name="Picture 2" descr="C:\Users\User\Desktop\ШКОЛА 16_19-20\2. МЕРОПРИЯТИЯ ПО ПЛАНУ И ПОРУЧЕНИЯ\32. Конкурс логотип\Бренд\Вариации_фото\Рисунок1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930" t="9347" r="3441" b="12127"/>
                <a:stretch/>
              </p:blipFill>
              <p:spPr bwMode="auto">
                <a:xfrm>
                  <a:off x="0" y="332656"/>
                  <a:ext cx="2049545" cy="17281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>
                  <a:off x="0" y="5383502"/>
                  <a:ext cx="1023034" cy="874383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 flipH="1">
                  <a:off x="0" y="4972028"/>
                  <a:ext cx="1619672" cy="1370234"/>
                </a:xfrm>
                <a:prstGeom prst="line">
                  <a:avLst/>
                </a:prstGeom>
                <a:ln w="666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H="1">
                  <a:off x="0" y="3147159"/>
                  <a:ext cx="2051720" cy="1766625"/>
                </a:xfrm>
                <a:prstGeom prst="line">
                  <a:avLst/>
                </a:prstGeom>
                <a:ln w="984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flipH="1">
                  <a:off x="1" y="4797152"/>
                  <a:ext cx="1979711" cy="170987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H="1">
                  <a:off x="2" y="3068960"/>
                  <a:ext cx="1979710" cy="170987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0" y="3501008"/>
                  <a:ext cx="1331640" cy="1133814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flipH="1">
                  <a:off x="0" y="3840474"/>
                  <a:ext cx="827584" cy="70176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Группа 70"/>
            <p:cNvGrpSpPr/>
            <p:nvPr/>
          </p:nvGrpSpPr>
          <p:grpSpPr>
            <a:xfrm>
              <a:off x="0" y="6816824"/>
              <a:ext cx="2872409" cy="2473275"/>
              <a:chOff x="0" y="6816824"/>
              <a:chExt cx="2872409" cy="2473275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0" y="6816825"/>
                <a:ext cx="2872408" cy="2469001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0" y="6816824"/>
                <a:ext cx="2872409" cy="2473275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Прямоугольник 43"/>
          <p:cNvSpPr/>
          <p:nvPr/>
        </p:nvSpPr>
        <p:spPr>
          <a:xfrm>
            <a:off x="640160" y="9049072"/>
            <a:ext cx="217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ШКОЛАГЕРОЯ.РФ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428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2070352177"/>
              </p:ext>
            </p:extLst>
          </p:nvPr>
        </p:nvGraphicFramePr>
        <p:xfrm>
          <a:off x="3232448" y="3216424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0" y="1"/>
            <a:ext cx="2973220" cy="9601200"/>
            <a:chOff x="0" y="1"/>
            <a:chExt cx="2973220" cy="9601200"/>
          </a:xfrm>
        </p:grpSpPr>
        <p:grpSp>
          <p:nvGrpSpPr>
            <p:cNvPr id="19" name="Группа 64"/>
            <p:cNvGrpSpPr/>
            <p:nvPr/>
          </p:nvGrpSpPr>
          <p:grpSpPr>
            <a:xfrm>
              <a:off x="0" y="1"/>
              <a:ext cx="2973220" cy="9601200"/>
              <a:chOff x="0" y="0"/>
              <a:chExt cx="2123728" cy="6858000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0" y="0"/>
                <a:ext cx="2123728" cy="6858000"/>
              </a:xfrm>
              <a:prstGeom prst="rect">
                <a:avLst/>
              </a:prstGeom>
              <a:gradFill>
                <a:gsLst>
                  <a:gs pos="3800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17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7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4" name="Группа 57"/>
              <p:cNvGrpSpPr/>
              <p:nvPr/>
            </p:nvGrpSpPr>
            <p:grpSpPr>
              <a:xfrm>
                <a:off x="0" y="332656"/>
                <a:ext cx="2051720" cy="6174374"/>
                <a:chOff x="0" y="332656"/>
                <a:chExt cx="2051720" cy="6174374"/>
              </a:xfrm>
            </p:grpSpPr>
            <p:pic>
              <p:nvPicPr>
                <p:cNvPr id="25" name="Picture 2" descr="C:\Users\User\Desktop\ШКОЛА 16_19-20\2. МЕРОПРИЯТИЯ ПО ПЛАНУ И ПОРУЧЕНИЯ\32. Конкурс логотип\Бренд\Вариации_фото\Рисунок1.jp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930" t="9347" r="3441" b="12127"/>
                <a:stretch/>
              </p:blipFill>
              <p:spPr bwMode="auto">
                <a:xfrm>
                  <a:off x="0" y="332656"/>
                  <a:ext cx="2049545" cy="17281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flipH="1">
                  <a:off x="0" y="5383502"/>
                  <a:ext cx="1023034" cy="874383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flipH="1">
                  <a:off x="0" y="4972028"/>
                  <a:ext cx="1619672" cy="1370234"/>
                </a:xfrm>
                <a:prstGeom prst="line">
                  <a:avLst/>
                </a:prstGeom>
                <a:ln w="666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flipH="1">
                  <a:off x="0" y="3147159"/>
                  <a:ext cx="2051720" cy="1766625"/>
                </a:xfrm>
                <a:prstGeom prst="line">
                  <a:avLst/>
                </a:prstGeom>
                <a:ln w="984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H="1">
                  <a:off x="1" y="4797152"/>
                  <a:ext cx="1979711" cy="170987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flipH="1">
                  <a:off x="2" y="3068960"/>
                  <a:ext cx="1979710" cy="170987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flipH="1">
                  <a:off x="0" y="3501008"/>
                  <a:ext cx="1331640" cy="1133814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flipH="1">
                  <a:off x="0" y="3840474"/>
                  <a:ext cx="827584" cy="70176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Группа 70"/>
            <p:cNvGrpSpPr/>
            <p:nvPr/>
          </p:nvGrpSpPr>
          <p:grpSpPr>
            <a:xfrm>
              <a:off x="0" y="6816824"/>
              <a:ext cx="2872409" cy="2473275"/>
              <a:chOff x="0" y="6816824"/>
              <a:chExt cx="2872409" cy="2473275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H="1">
                <a:off x="0" y="6816825"/>
                <a:ext cx="2872408" cy="2469001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0" y="6816824"/>
                <a:ext cx="2872409" cy="2473275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Прямоугольник 32"/>
          <p:cNvSpPr/>
          <p:nvPr/>
        </p:nvSpPr>
        <p:spPr>
          <a:xfrm>
            <a:off x="4024536" y="48012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ЕДИНАЯ СТРАНА – ЕДИНАЯ ЦЕЛЬ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2528" y="112819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 школа – одна программа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92488" y="1776264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Всеобъемлющая идея, </a:t>
            </a:r>
          </a:p>
          <a:p>
            <a:pPr lvl="0"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специфика воспитательной работы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72808" y="5880720"/>
            <a:ext cx="2833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КЛЮЧЕВОЕ ДЕЛО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4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04456" y="3720480"/>
            <a:ext cx="9361040" cy="1129637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Где начинается и заканчивается воспитательная работа?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2448" y="2352328"/>
            <a:ext cx="9129830" cy="1129637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В чем особенность воспитательной работы в нашей школе?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8432" y="264096"/>
            <a:ext cx="9577064" cy="1098886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algn="ctr">
              <a:spcBef>
                <a:spcPts val="941"/>
              </a:spcBef>
              <a:buClr>
                <a:srgbClr val="727CA3"/>
              </a:buClr>
              <a:buSzPct val="76000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 дает работа над программой воспитания коллективу школы?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2448" y="5016624"/>
            <a:ext cx="9569152" cy="1129637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Кто, как, зачем вовлечены в воспитательную работу?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912968" y="6456784"/>
            <a:ext cx="3752543" cy="2661970"/>
            <a:chOff x="199985" y="2903324"/>
            <a:chExt cx="6032153" cy="4271214"/>
          </a:xfrm>
        </p:grpSpPr>
        <p:pic>
          <p:nvPicPr>
            <p:cNvPr id="9218" name="Picture 2" descr="Вопрос - Психологос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85" y="2903324"/>
              <a:ext cx="6032153" cy="42712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467291" y="3090837"/>
              <a:ext cx="5497534" cy="3800502"/>
            </a:xfrm>
            <a:prstGeom prst="rect">
              <a:avLst/>
            </a:prstGeom>
            <a:noFill/>
            <a:ln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3351" tIns="71676" rIns="143351" bIns="71676"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640160" y="9049072"/>
            <a:ext cx="217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ШКОЛАГЕРОЯ.РФ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1"/>
            <a:ext cx="2973220" cy="9601200"/>
            <a:chOff x="0" y="1"/>
            <a:chExt cx="2973220" cy="9601200"/>
          </a:xfrm>
        </p:grpSpPr>
        <p:grpSp>
          <p:nvGrpSpPr>
            <p:cNvPr id="32" name="Группа 64"/>
            <p:cNvGrpSpPr/>
            <p:nvPr/>
          </p:nvGrpSpPr>
          <p:grpSpPr>
            <a:xfrm>
              <a:off x="0" y="1"/>
              <a:ext cx="2973220" cy="9601200"/>
              <a:chOff x="0" y="0"/>
              <a:chExt cx="2123728" cy="6858000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0" y="0"/>
                <a:ext cx="2123728" cy="6858000"/>
              </a:xfrm>
              <a:prstGeom prst="rect">
                <a:avLst/>
              </a:prstGeom>
              <a:gradFill>
                <a:gsLst>
                  <a:gs pos="3800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17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7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7" name="Группа 57"/>
              <p:cNvGrpSpPr/>
              <p:nvPr/>
            </p:nvGrpSpPr>
            <p:grpSpPr>
              <a:xfrm>
                <a:off x="0" y="332656"/>
                <a:ext cx="2051720" cy="6174374"/>
                <a:chOff x="0" y="332656"/>
                <a:chExt cx="2051720" cy="6174374"/>
              </a:xfrm>
            </p:grpSpPr>
            <p:pic>
              <p:nvPicPr>
                <p:cNvPr id="38" name="Picture 2" descr="C:\Users\User\Desktop\ШКОЛА 16_19-20\2. МЕРОПРИЯТИЯ ПО ПЛАНУ И ПОРУЧЕНИЯ\32. Конкурс логотип\Бренд\Вариации_фото\Рисунок1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930" t="9347" r="3441" b="12127"/>
                <a:stretch/>
              </p:blipFill>
              <p:spPr bwMode="auto">
                <a:xfrm>
                  <a:off x="0" y="332656"/>
                  <a:ext cx="2049545" cy="17281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H="1">
                  <a:off x="0" y="5383502"/>
                  <a:ext cx="1023034" cy="874383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flipH="1">
                  <a:off x="0" y="4972028"/>
                  <a:ext cx="1619672" cy="1370234"/>
                </a:xfrm>
                <a:prstGeom prst="line">
                  <a:avLst/>
                </a:prstGeom>
                <a:ln w="666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H="1">
                  <a:off x="0" y="3147159"/>
                  <a:ext cx="2051720" cy="1766625"/>
                </a:xfrm>
                <a:prstGeom prst="line">
                  <a:avLst/>
                </a:prstGeom>
                <a:ln w="984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" y="4797152"/>
                  <a:ext cx="1979711" cy="170987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flipH="1">
                  <a:off x="2" y="3068960"/>
                  <a:ext cx="1979710" cy="170987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 flipH="1">
                  <a:off x="0" y="3501008"/>
                  <a:ext cx="1331640" cy="1133814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 flipH="1">
                  <a:off x="0" y="3840474"/>
                  <a:ext cx="827584" cy="70176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Группа 70"/>
            <p:cNvGrpSpPr/>
            <p:nvPr/>
          </p:nvGrpSpPr>
          <p:grpSpPr>
            <a:xfrm>
              <a:off x="0" y="6816824"/>
              <a:ext cx="2872409" cy="2473275"/>
              <a:chOff x="0" y="6816824"/>
              <a:chExt cx="2872409" cy="2473275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0" y="6816825"/>
                <a:ext cx="2872408" cy="2469001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0" y="6816824"/>
                <a:ext cx="2872409" cy="2473275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/>
          <p:cNvSpPr txBox="1"/>
          <p:nvPr/>
        </p:nvSpPr>
        <p:spPr>
          <a:xfrm>
            <a:off x="9137104" y="1416224"/>
            <a:ext cx="3318986" cy="575639"/>
          </a:xfrm>
          <a:prstGeom prst="rect">
            <a:avLst/>
          </a:prstGeom>
          <a:noFill/>
        </p:spPr>
        <p:txBody>
          <a:bodyPr wrap="none" lIns="143351" tIns="71676" rIns="143351" bIns="71676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92560" y="9201472"/>
            <a:ext cx="217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ШКОЛАГЕРОЯ.РФ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9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9"/>
          <p:cNvGrpSpPr/>
          <p:nvPr/>
        </p:nvGrpSpPr>
        <p:grpSpPr>
          <a:xfrm>
            <a:off x="3592488" y="1920280"/>
            <a:ext cx="3888432" cy="2592288"/>
            <a:chOff x="5328667" y="980672"/>
            <a:chExt cx="3822674" cy="2548946"/>
          </a:xfrm>
        </p:grpSpPr>
        <p:pic>
          <p:nvPicPr>
            <p:cNvPr id="16" name="Picture 2" descr="\\Srv-school16\для преподавателей\1. Директор. Приказы, распоряжения, Технические задания\грант\приложение   к конкурсной работе\Патриотическое воспитание\ВПК Парад ПОебеды Красноярск\XXx2bCV7b6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28667" y="980672"/>
              <a:ext cx="3822674" cy="25489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5400675" y="1052735"/>
              <a:ext cx="3622846" cy="2358356"/>
            </a:xfrm>
            <a:prstGeom prst="rect">
              <a:avLst/>
            </a:prstGeom>
            <a:noFill/>
            <a:ln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7"/>
          <p:cNvGrpSpPr/>
          <p:nvPr/>
        </p:nvGrpSpPr>
        <p:grpSpPr>
          <a:xfrm>
            <a:off x="3448472" y="6528792"/>
            <a:ext cx="4176464" cy="2640360"/>
            <a:chOff x="5688707" y="3933056"/>
            <a:chExt cx="3445426" cy="2232248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3593" t="26813" r="17732" b="17123"/>
            <a:stretch>
              <a:fillRect/>
            </a:stretch>
          </p:blipFill>
          <p:spPr bwMode="auto">
            <a:xfrm>
              <a:off x="5688707" y="3933056"/>
              <a:ext cx="3445426" cy="2232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5760715" y="4005064"/>
              <a:ext cx="3312368" cy="2088232"/>
            </a:xfrm>
            <a:prstGeom prst="rect">
              <a:avLst/>
            </a:prstGeom>
            <a:noFill/>
            <a:ln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76464" y="5016624"/>
            <a:ext cx="4373149" cy="1437397"/>
          </a:xfrm>
          <a:prstGeom prst="rect">
            <a:avLst/>
          </a:prstGeom>
          <a:noFill/>
        </p:spPr>
        <p:txBody>
          <a:bodyPr wrap="square" lIns="143334" tIns="71668" rIns="143334" bIns="71668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Практика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8432" y="264096"/>
            <a:ext cx="5040560" cy="1437397"/>
          </a:xfrm>
          <a:prstGeom prst="rect">
            <a:avLst/>
          </a:prstGeom>
          <a:noFill/>
        </p:spPr>
        <p:txBody>
          <a:bodyPr wrap="square" lIns="143334" tIns="71668" rIns="143334" bIns="71668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Практика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военно-патриотического воспитания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8128992" y="6528792"/>
            <a:ext cx="4104456" cy="2736304"/>
            <a:chOff x="8849072" y="4368552"/>
            <a:chExt cx="2829075" cy="2273364"/>
          </a:xfrm>
        </p:grpSpPr>
        <p:pic>
          <p:nvPicPr>
            <p:cNvPr id="2050" name="Picture 2" descr="C:\Users\Черновы\Downloads\08EC6C38-9715-43C9-9CB8-4491E49401F1.JPG"/>
            <p:cNvPicPr>
              <a:picLocks noChangeAspect="1" noChangeArrowheads="1"/>
            </p:cNvPicPr>
            <p:nvPr/>
          </p:nvPicPr>
          <p:blipFill>
            <a:blip r:embed="rId4" cstate="print"/>
            <a:srcRect l="-1786" t="12500" r="1785" b="7142"/>
            <a:stretch>
              <a:fillRect/>
            </a:stretch>
          </p:blipFill>
          <p:spPr bwMode="auto">
            <a:xfrm>
              <a:off x="8849072" y="4368552"/>
              <a:ext cx="2829075" cy="22733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8993088" y="4488203"/>
              <a:ext cx="2592288" cy="1912609"/>
            </a:xfrm>
            <a:prstGeom prst="rect">
              <a:avLst/>
            </a:prstGeom>
            <a:noFill/>
            <a:ln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3351" tIns="71676" rIns="143351" bIns="71676"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128992" y="5088632"/>
            <a:ext cx="4392488" cy="1006510"/>
          </a:xfrm>
          <a:prstGeom prst="rect">
            <a:avLst/>
          </a:prstGeom>
          <a:noFill/>
        </p:spPr>
        <p:txBody>
          <a:bodyPr wrap="square" lIns="143334" tIns="71668" rIns="143334" bIns="71668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Социальное партнерство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24936" y="2784376"/>
            <a:ext cx="5027882" cy="821887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algn="r">
              <a:spcBef>
                <a:spcPts val="941"/>
              </a:spcBef>
              <a:buClr>
                <a:srgbClr val="727CA3"/>
              </a:buClr>
              <a:buSzPct val="76000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«БРЕНД» ШКОЛЫ  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1"/>
            <a:ext cx="2973220" cy="9601200"/>
            <a:chOff x="0" y="1"/>
            <a:chExt cx="2973220" cy="9601200"/>
          </a:xfrm>
        </p:grpSpPr>
        <p:grpSp>
          <p:nvGrpSpPr>
            <p:cNvPr id="28" name="Группа 64"/>
            <p:cNvGrpSpPr/>
            <p:nvPr/>
          </p:nvGrpSpPr>
          <p:grpSpPr>
            <a:xfrm>
              <a:off x="0" y="1"/>
              <a:ext cx="2973220" cy="9601200"/>
              <a:chOff x="0" y="0"/>
              <a:chExt cx="2123728" cy="6858000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0" y="0"/>
                <a:ext cx="2123728" cy="6858000"/>
              </a:xfrm>
              <a:prstGeom prst="rect">
                <a:avLst/>
              </a:prstGeom>
              <a:gradFill>
                <a:gsLst>
                  <a:gs pos="3800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17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7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3" name="Группа 57"/>
              <p:cNvGrpSpPr/>
              <p:nvPr/>
            </p:nvGrpSpPr>
            <p:grpSpPr>
              <a:xfrm>
                <a:off x="0" y="332656"/>
                <a:ext cx="2051720" cy="6174374"/>
                <a:chOff x="0" y="332656"/>
                <a:chExt cx="2051720" cy="6174374"/>
              </a:xfrm>
            </p:grpSpPr>
            <p:pic>
              <p:nvPicPr>
                <p:cNvPr id="34" name="Picture 2" descr="C:\Users\User\Desktop\ШКОЛА 16_19-20\2. МЕРОПРИЯТИЯ ПО ПЛАНУ И ПОРУЧЕНИЯ\32. Конкурс логотип\Бренд\Вариации_фото\Рисунок1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930" t="9347" r="3441" b="12127"/>
                <a:stretch/>
              </p:blipFill>
              <p:spPr bwMode="auto">
                <a:xfrm>
                  <a:off x="0" y="332656"/>
                  <a:ext cx="2049545" cy="17281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 flipH="1">
                  <a:off x="0" y="5383502"/>
                  <a:ext cx="1023034" cy="874383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 flipH="1">
                  <a:off x="0" y="4972028"/>
                  <a:ext cx="1619672" cy="1370234"/>
                </a:xfrm>
                <a:prstGeom prst="line">
                  <a:avLst/>
                </a:prstGeom>
                <a:ln w="666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>
                  <a:off x="0" y="3147159"/>
                  <a:ext cx="2051720" cy="1766625"/>
                </a:xfrm>
                <a:prstGeom prst="line">
                  <a:avLst/>
                </a:prstGeom>
                <a:ln w="984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 flipH="1">
                  <a:off x="1" y="4797152"/>
                  <a:ext cx="1979711" cy="170987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H="1">
                  <a:off x="2" y="3068960"/>
                  <a:ext cx="1979710" cy="170987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flipH="1">
                  <a:off x="0" y="3501008"/>
                  <a:ext cx="1331640" cy="1133814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H="1">
                  <a:off x="0" y="3840474"/>
                  <a:ext cx="827584" cy="70176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Группа 70"/>
            <p:cNvGrpSpPr/>
            <p:nvPr/>
          </p:nvGrpSpPr>
          <p:grpSpPr>
            <a:xfrm>
              <a:off x="0" y="6816824"/>
              <a:ext cx="2872409" cy="2473275"/>
              <a:chOff x="0" y="6816824"/>
              <a:chExt cx="2872409" cy="2473275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 flipH="1">
                <a:off x="0" y="6816825"/>
                <a:ext cx="2872408" cy="2469001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0" y="6816824"/>
                <a:ext cx="2872409" cy="2473275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Прямоугольник 42"/>
          <p:cNvSpPr/>
          <p:nvPr/>
        </p:nvSpPr>
        <p:spPr>
          <a:xfrm>
            <a:off x="712168" y="9049072"/>
            <a:ext cx="217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ШКОЛАГЕРОЯ.РФ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520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569152" y="408112"/>
            <a:ext cx="2736305" cy="606417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>
              <a:spcBef>
                <a:spcPts val="941"/>
              </a:spcBef>
              <a:buClr>
                <a:srgbClr val="727CA3"/>
              </a:buClr>
              <a:buSzPct val="76000"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РЕЗУЛЬТАТЫ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88432" y="912168"/>
            <a:ext cx="9505056" cy="575639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Инфраструктурные, организационные 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содержательные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РУКОВОДСТВО ПО ФИРМЕННОМУ СТИЛЮ"/>
          <p:cNvSpPr>
            <a:spLocks noChangeAspect="1" noChangeArrowheads="1"/>
          </p:cNvSpPr>
          <p:nvPr/>
        </p:nvSpPr>
        <p:spPr bwMode="auto">
          <a:xfrm>
            <a:off x="217805" y="-202247"/>
            <a:ext cx="426720" cy="426722"/>
          </a:xfrm>
          <a:prstGeom prst="rect">
            <a:avLst/>
          </a:prstGeom>
          <a:noFill/>
        </p:spPr>
        <p:txBody>
          <a:bodyPr vert="horz" wrap="square" lIns="143351" tIns="71676" rIns="143351" bIns="716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РУКОВОДСТВО ПО ФИРМЕННОМУ СТИЛЮ"/>
          <p:cNvSpPr>
            <a:spLocks noChangeAspect="1" noChangeArrowheads="1"/>
          </p:cNvSpPr>
          <p:nvPr/>
        </p:nvSpPr>
        <p:spPr bwMode="auto">
          <a:xfrm>
            <a:off x="217805" y="-202247"/>
            <a:ext cx="426720" cy="426722"/>
          </a:xfrm>
          <a:prstGeom prst="rect">
            <a:avLst/>
          </a:prstGeom>
          <a:noFill/>
        </p:spPr>
        <p:txBody>
          <a:bodyPr vert="horz" wrap="square" lIns="143351" tIns="71676" rIns="143351" bIns="716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160440" y="1704256"/>
            <a:ext cx="2621091" cy="1660025"/>
            <a:chOff x="1979712" y="2204864"/>
            <a:chExt cx="1872208" cy="11857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816" t="13645" r="40131" b="34503"/>
            <a:stretch>
              <a:fillRect/>
            </a:stretch>
          </p:blipFill>
          <p:spPr bwMode="auto">
            <a:xfrm>
              <a:off x="1979712" y="2204864"/>
              <a:ext cx="1872208" cy="118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2123728" y="2348880"/>
              <a:ext cx="1656184" cy="864096"/>
            </a:xfrm>
            <a:prstGeom prst="rect">
              <a:avLst/>
            </a:prstGeom>
            <a:noFill/>
            <a:ln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088432" y="3792488"/>
            <a:ext cx="4232249" cy="2318658"/>
            <a:chOff x="3923928" y="2204864"/>
            <a:chExt cx="3023035" cy="1656184"/>
          </a:xfrm>
        </p:grpSpPr>
        <p:pic>
          <p:nvPicPr>
            <p:cNvPr id="2055" name="Picture 7" descr="C:\Users\user\Desktop\Без назван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2204864"/>
              <a:ext cx="3023035" cy="1656184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>
              <a:off x="4067944" y="2348880"/>
              <a:ext cx="2736304" cy="1368152"/>
            </a:xfrm>
            <a:prstGeom prst="rect">
              <a:avLst/>
            </a:prstGeom>
            <a:noFill/>
            <a:ln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016424" y="6384776"/>
            <a:ext cx="4234070" cy="2520280"/>
            <a:chOff x="5148064" y="4437112"/>
            <a:chExt cx="2880320" cy="1656184"/>
          </a:xfrm>
        </p:grpSpPr>
        <p:pic>
          <p:nvPicPr>
            <p:cNvPr id="2056" name="Picture 8" descr="C:\Users\user\Downloads\IMG_6675.jpg"/>
            <p:cNvPicPr>
              <a:picLocks noChangeAspect="1" noChangeArrowheads="1"/>
            </p:cNvPicPr>
            <p:nvPr/>
          </p:nvPicPr>
          <p:blipFill>
            <a:blip r:embed="rId4" cstate="print"/>
            <a:srcRect t="16176" r="-1383" b="51050"/>
            <a:stretch>
              <a:fillRect/>
            </a:stretch>
          </p:blipFill>
          <p:spPr bwMode="auto">
            <a:xfrm>
              <a:off x="5148064" y="4437112"/>
              <a:ext cx="2880320" cy="1656184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5292080" y="4653136"/>
              <a:ext cx="2592288" cy="1296144"/>
            </a:xfrm>
            <a:prstGeom prst="rect">
              <a:avLst/>
            </a:prstGeom>
            <a:noFill/>
            <a:ln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984976" y="5232648"/>
            <a:ext cx="4464496" cy="3160962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программы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«Школа отрядных запевал»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«Юный стрелок»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9890" y="8833048"/>
            <a:ext cx="7881710" cy="581476"/>
          </a:xfrm>
          <a:prstGeom prst="rect">
            <a:avLst/>
          </a:prstGeom>
          <a:noFill/>
        </p:spPr>
        <p:txBody>
          <a:bodyPr wrap="square" lIns="143334" tIns="71668" rIns="143334" bIns="71668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Практика военно-патриотического воспитания</a:t>
            </a:r>
            <a:endParaRPr lang="ru-RU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56984" y="1704256"/>
            <a:ext cx="3802023" cy="2730075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Структурирование Первичного отделения РДШ: 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отряд «Пограничник»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1"/>
            <a:ext cx="2973220" cy="9601200"/>
            <a:chOff x="0" y="1"/>
            <a:chExt cx="2973220" cy="9601200"/>
          </a:xfrm>
        </p:grpSpPr>
        <p:grpSp>
          <p:nvGrpSpPr>
            <p:cNvPr id="32" name="Группа 64"/>
            <p:cNvGrpSpPr/>
            <p:nvPr/>
          </p:nvGrpSpPr>
          <p:grpSpPr>
            <a:xfrm>
              <a:off x="0" y="1"/>
              <a:ext cx="2973220" cy="9601200"/>
              <a:chOff x="0" y="0"/>
              <a:chExt cx="2123728" cy="6858000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0" y="0"/>
                <a:ext cx="2123728" cy="6858000"/>
              </a:xfrm>
              <a:prstGeom prst="rect">
                <a:avLst/>
              </a:prstGeom>
              <a:gradFill>
                <a:gsLst>
                  <a:gs pos="3800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17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7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7" name="Группа 57"/>
              <p:cNvGrpSpPr/>
              <p:nvPr/>
            </p:nvGrpSpPr>
            <p:grpSpPr>
              <a:xfrm>
                <a:off x="0" y="332656"/>
                <a:ext cx="2051720" cy="6174374"/>
                <a:chOff x="0" y="332656"/>
                <a:chExt cx="2051720" cy="6174374"/>
              </a:xfrm>
            </p:grpSpPr>
            <p:pic>
              <p:nvPicPr>
                <p:cNvPr id="38" name="Picture 2" descr="C:\Users\User\Desktop\ШКОЛА 16_19-20\2. МЕРОПРИЯТИЯ ПО ПЛАНУ И ПОРУЧЕНИЯ\32. Конкурс логотип\Бренд\Вариации_фото\Рисунок1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930" t="9347" r="3441" b="12127"/>
                <a:stretch/>
              </p:blipFill>
              <p:spPr bwMode="auto">
                <a:xfrm>
                  <a:off x="0" y="332656"/>
                  <a:ext cx="2049545" cy="17281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H="1">
                  <a:off x="0" y="5383502"/>
                  <a:ext cx="1023034" cy="874383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flipH="1">
                  <a:off x="0" y="4972028"/>
                  <a:ext cx="1619672" cy="1370234"/>
                </a:xfrm>
                <a:prstGeom prst="line">
                  <a:avLst/>
                </a:prstGeom>
                <a:ln w="666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H="1">
                  <a:off x="0" y="3147159"/>
                  <a:ext cx="2051720" cy="1766625"/>
                </a:xfrm>
                <a:prstGeom prst="line">
                  <a:avLst/>
                </a:prstGeom>
                <a:ln w="984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" y="4797152"/>
                  <a:ext cx="1979711" cy="170987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flipH="1">
                  <a:off x="2" y="3068960"/>
                  <a:ext cx="1979710" cy="170987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 flipH="1">
                  <a:off x="0" y="3501008"/>
                  <a:ext cx="1331640" cy="1133814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 flipH="1">
                  <a:off x="0" y="3840474"/>
                  <a:ext cx="827584" cy="70176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Группа 70"/>
            <p:cNvGrpSpPr/>
            <p:nvPr/>
          </p:nvGrpSpPr>
          <p:grpSpPr>
            <a:xfrm>
              <a:off x="0" y="6816824"/>
              <a:ext cx="2872409" cy="2473275"/>
              <a:chOff x="0" y="6816824"/>
              <a:chExt cx="2872409" cy="2473275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0" y="6816825"/>
                <a:ext cx="2872408" cy="2469001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0" y="6816824"/>
                <a:ext cx="2872409" cy="2473275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Прямоугольник 45"/>
          <p:cNvSpPr/>
          <p:nvPr/>
        </p:nvSpPr>
        <p:spPr>
          <a:xfrm>
            <a:off x="712168" y="9049072"/>
            <a:ext cx="217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ШКОЛАГЕРОЯ.РФ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9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96544" y="696144"/>
            <a:ext cx="9505056" cy="575639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Инфраструктурные, организационные,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РУКОВОДСТВО ПО ФИРМЕННОМУ СТИЛЮ"/>
          <p:cNvSpPr>
            <a:spLocks noChangeAspect="1" noChangeArrowheads="1"/>
          </p:cNvSpPr>
          <p:nvPr/>
        </p:nvSpPr>
        <p:spPr bwMode="auto">
          <a:xfrm>
            <a:off x="217805" y="-202247"/>
            <a:ext cx="426720" cy="426722"/>
          </a:xfrm>
          <a:prstGeom prst="rect">
            <a:avLst/>
          </a:prstGeom>
          <a:noFill/>
        </p:spPr>
        <p:txBody>
          <a:bodyPr vert="horz" wrap="square" lIns="143351" tIns="71676" rIns="143351" bIns="716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РУКОВОДСТВО ПО ФИРМЕННОМУ СТИЛЮ"/>
          <p:cNvSpPr>
            <a:spLocks noChangeAspect="1" noChangeArrowheads="1"/>
          </p:cNvSpPr>
          <p:nvPr/>
        </p:nvSpPr>
        <p:spPr bwMode="auto">
          <a:xfrm>
            <a:off x="217805" y="-202247"/>
            <a:ext cx="426720" cy="426722"/>
          </a:xfrm>
          <a:prstGeom prst="rect">
            <a:avLst/>
          </a:prstGeom>
          <a:noFill/>
        </p:spPr>
        <p:txBody>
          <a:bodyPr vert="horz" wrap="square" lIns="143351" tIns="71676" rIns="143351" bIns="716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624936" y="6960840"/>
            <a:ext cx="4824536" cy="1868301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программы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Skills for future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52728" y="8732238"/>
            <a:ext cx="7048872" cy="581476"/>
          </a:xfrm>
          <a:prstGeom prst="rect">
            <a:avLst/>
          </a:prstGeom>
          <a:noFill/>
        </p:spPr>
        <p:txBody>
          <a:bodyPr wrap="square" lIns="143334" tIns="71668" rIns="143334" bIns="71668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Практика 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</a:t>
            </a:r>
            <a:endParaRPr lang="ru-RU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52928" y="5160640"/>
            <a:ext cx="4896544" cy="1437413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Структурирование Первичного отделения РДШ: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отряд «Пума» (волонтеры)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52928" y="1848272"/>
            <a:ext cx="4824536" cy="1006526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Площадка проекта «Билет в будущее» по 5 компетенциям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480920" y="4008512"/>
            <a:ext cx="4680520" cy="1006526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(юниоры)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AutoShape 2" descr="https://apf.mail.ru/cgi-bin/readmsg?id=15982435731271440137;0;4&amp;exif=1&amp;full=1&amp;x-email=natyurche%40mail.ru"/>
          <p:cNvSpPr>
            <a:spLocks noChangeAspect="1" noChangeArrowheads="1"/>
          </p:cNvSpPr>
          <p:nvPr/>
        </p:nvSpPr>
        <p:spPr bwMode="auto">
          <a:xfrm>
            <a:off x="217805" y="-202247"/>
            <a:ext cx="426720" cy="426722"/>
          </a:xfrm>
          <a:prstGeom prst="rect">
            <a:avLst/>
          </a:prstGeom>
          <a:noFill/>
        </p:spPr>
        <p:txBody>
          <a:bodyPr vert="horz" wrap="square" lIns="143351" tIns="71676" rIns="143351" bIns="716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9" name="Группа 68"/>
          <p:cNvGrpSpPr/>
          <p:nvPr/>
        </p:nvGrpSpPr>
        <p:grpSpPr>
          <a:xfrm>
            <a:off x="3304456" y="6960840"/>
            <a:ext cx="4032448" cy="2496344"/>
            <a:chOff x="3448472" y="5160640"/>
            <a:chExt cx="3816424" cy="2721902"/>
          </a:xfrm>
        </p:grpSpPr>
        <p:pic>
          <p:nvPicPr>
            <p:cNvPr id="46083" name="Picture 3" descr="C:\Users\user\Desktop\IMG-5af637d270f52810a5240ee0f9f582ca-V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8472" y="5160640"/>
              <a:ext cx="3816424" cy="27219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664496" y="5376664"/>
              <a:ext cx="3384376" cy="2174642"/>
            </a:xfrm>
            <a:prstGeom prst="rect">
              <a:avLst/>
            </a:prstGeom>
            <a:noFill/>
            <a:ln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3351" tIns="71676" rIns="143351" bIns="71676" rtlCol="0" anchor="ctr"/>
            <a:lstStyle/>
            <a:p>
              <a:pPr algn="ctr"/>
              <a:endParaRPr lang="ru-RU"/>
            </a:p>
          </p:txBody>
        </p:sp>
      </p:grpSp>
      <p:sp>
        <p:nvSpPr>
          <p:cNvPr id="46085" name="AutoShape 5" descr="https://apf.mail.ru/cgi-bin/readmsg?id=15982435731271440137;0;2&amp;exif=1&amp;full=1&amp;x-email=natyurche%40mail.ru"/>
          <p:cNvSpPr>
            <a:spLocks noChangeAspect="1" noChangeArrowheads="1"/>
          </p:cNvSpPr>
          <p:nvPr/>
        </p:nvSpPr>
        <p:spPr bwMode="auto">
          <a:xfrm>
            <a:off x="217805" y="-202247"/>
            <a:ext cx="426720" cy="426722"/>
          </a:xfrm>
          <a:prstGeom prst="rect">
            <a:avLst/>
          </a:prstGeom>
          <a:noFill/>
        </p:spPr>
        <p:txBody>
          <a:bodyPr vert="horz" wrap="square" lIns="143351" tIns="71676" rIns="143351" bIns="716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3232448" y="1344217"/>
            <a:ext cx="3960440" cy="2520280"/>
            <a:chOff x="4716016" y="1988839"/>
            <a:chExt cx="2887641" cy="1944217"/>
          </a:xfrm>
        </p:grpSpPr>
        <p:pic>
          <p:nvPicPr>
            <p:cNvPr id="46088" name="Picture 8" descr="http://shkola16-ach.ucoz.ru/_nw/2/68138186.jpg"/>
            <p:cNvPicPr>
              <a:picLocks noChangeAspect="1" noChangeArrowheads="1"/>
            </p:cNvPicPr>
            <p:nvPr/>
          </p:nvPicPr>
          <p:blipFill>
            <a:blip r:embed="rId3" cstate="print"/>
            <a:srcRect l="32148"/>
            <a:stretch>
              <a:fillRect/>
            </a:stretch>
          </p:blipFill>
          <p:spPr bwMode="auto">
            <a:xfrm>
              <a:off x="4716016" y="1988839"/>
              <a:ext cx="2887641" cy="1944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4860398" y="2060848"/>
              <a:ext cx="2591921" cy="1800200"/>
            </a:xfrm>
            <a:prstGeom prst="rect">
              <a:avLst/>
            </a:prstGeom>
            <a:noFill/>
            <a:ln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6090" name="Picture 10" descr="http://shkola16-ach.ucoz.ru/_nw/2/87951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6747" y="3994110"/>
            <a:ext cx="705677" cy="386471"/>
          </a:xfrm>
          <a:prstGeom prst="rect">
            <a:avLst/>
          </a:prstGeom>
          <a:noFill/>
        </p:spPr>
      </p:pic>
      <p:grpSp>
        <p:nvGrpSpPr>
          <p:cNvPr id="34" name="Группа 33"/>
          <p:cNvGrpSpPr/>
          <p:nvPr/>
        </p:nvGrpSpPr>
        <p:grpSpPr>
          <a:xfrm>
            <a:off x="0" y="1"/>
            <a:ext cx="2973220" cy="9601200"/>
            <a:chOff x="0" y="1"/>
            <a:chExt cx="2973220" cy="9601200"/>
          </a:xfrm>
        </p:grpSpPr>
        <p:grpSp>
          <p:nvGrpSpPr>
            <p:cNvPr id="37" name="Группа 64"/>
            <p:cNvGrpSpPr/>
            <p:nvPr/>
          </p:nvGrpSpPr>
          <p:grpSpPr>
            <a:xfrm>
              <a:off x="0" y="1"/>
              <a:ext cx="2973220" cy="9601200"/>
              <a:chOff x="0" y="0"/>
              <a:chExt cx="2123728" cy="6858000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0" y="0"/>
                <a:ext cx="2123728" cy="6858000"/>
              </a:xfrm>
              <a:prstGeom prst="rect">
                <a:avLst/>
              </a:prstGeom>
              <a:gradFill>
                <a:gsLst>
                  <a:gs pos="3800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17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7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3" name="Группа 57"/>
              <p:cNvGrpSpPr/>
              <p:nvPr/>
            </p:nvGrpSpPr>
            <p:grpSpPr>
              <a:xfrm>
                <a:off x="0" y="332656"/>
                <a:ext cx="2051720" cy="6174374"/>
                <a:chOff x="0" y="332656"/>
                <a:chExt cx="2051720" cy="6174374"/>
              </a:xfrm>
            </p:grpSpPr>
            <p:pic>
              <p:nvPicPr>
                <p:cNvPr id="44" name="Picture 2" descr="C:\Users\User\Desktop\ШКОЛА 16_19-20\2. МЕРОПРИЯТИЯ ПО ПЛАНУ И ПОРУЧЕНИЯ\32. Конкурс логотип\Бренд\Вариации_фото\Рисунок1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930" t="9347" r="3441" b="12127"/>
                <a:stretch/>
              </p:blipFill>
              <p:spPr bwMode="auto">
                <a:xfrm>
                  <a:off x="0" y="332656"/>
                  <a:ext cx="2049545" cy="17281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 flipH="1">
                  <a:off x="0" y="5383502"/>
                  <a:ext cx="1023034" cy="874383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flipH="1">
                  <a:off x="0" y="4972028"/>
                  <a:ext cx="1619672" cy="1370234"/>
                </a:xfrm>
                <a:prstGeom prst="line">
                  <a:avLst/>
                </a:prstGeom>
                <a:ln w="666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flipH="1">
                  <a:off x="0" y="3147159"/>
                  <a:ext cx="2051720" cy="1766625"/>
                </a:xfrm>
                <a:prstGeom prst="line">
                  <a:avLst/>
                </a:prstGeom>
                <a:ln w="984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H="1">
                  <a:off x="1" y="4797152"/>
                  <a:ext cx="1979711" cy="170987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flipH="1">
                  <a:off x="2" y="3068960"/>
                  <a:ext cx="1979710" cy="170987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H="1">
                  <a:off x="0" y="3501008"/>
                  <a:ext cx="1331640" cy="1133814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 flipH="1">
                  <a:off x="0" y="3840474"/>
                  <a:ext cx="827584" cy="70176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Группа 70"/>
            <p:cNvGrpSpPr/>
            <p:nvPr/>
          </p:nvGrpSpPr>
          <p:grpSpPr>
            <a:xfrm>
              <a:off x="0" y="6816824"/>
              <a:ext cx="2872409" cy="2473275"/>
              <a:chOff x="0" y="6816824"/>
              <a:chExt cx="2872409" cy="2473275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 flipH="1">
                <a:off x="0" y="6816825"/>
                <a:ext cx="2872408" cy="2469001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H="1">
                <a:off x="0" y="6816824"/>
                <a:ext cx="2872409" cy="2473275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Прямоугольник 66"/>
          <p:cNvSpPr/>
          <p:nvPr/>
        </p:nvSpPr>
        <p:spPr>
          <a:xfrm>
            <a:off x="712168" y="9049072"/>
            <a:ext cx="217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ШКОЛАГЕРОЯ.РФ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713168" y="192088"/>
            <a:ext cx="2736305" cy="606417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>
              <a:spcBef>
                <a:spcPts val="941"/>
              </a:spcBef>
              <a:buClr>
                <a:srgbClr val="727CA3"/>
              </a:buClr>
              <a:buSzPct val="76000"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РЕЗУЛЬТАТЫ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user\Downloads\image0.png"/>
          <p:cNvPicPr>
            <a:picLocks noChangeAspect="1" noChangeArrowheads="1"/>
          </p:cNvPicPr>
          <p:nvPr/>
        </p:nvPicPr>
        <p:blipFill>
          <a:blip r:embed="rId6" cstate="print"/>
          <a:srcRect l="1334" t="48500" r="2620" b="17000"/>
          <a:stretch>
            <a:fillRect/>
          </a:stretch>
        </p:blipFill>
        <p:spPr bwMode="auto">
          <a:xfrm>
            <a:off x="3304456" y="4080520"/>
            <a:ext cx="4032448" cy="2576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Прямоугольник 70"/>
          <p:cNvSpPr/>
          <p:nvPr/>
        </p:nvSpPr>
        <p:spPr>
          <a:xfrm>
            <a:off x="3520480" y="4152528"/>
            <a:ext cx="3672408" cy="2333591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9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32448" y="1488232"/>
            <a:ext cx="9268880" cy="575639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Инфраструктурные, организационные  содержательные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РУКОВОДСТВО ПО ФИРМЕННОМУ СТИЛЮ"/>
          <p:cNvSpPr>
            <a:spLocks noChangeAspect="1" noChangeArrowheads="1"/>
          </p:cNvSpPr>
          <p:nvPr/>
        </p:nvSpPr>
        <p:spPr bwMode="auto">
          <a:xfrm>
            <a:off x="217805" y="-202247"/>
            <a:ext cx="426720" cy="426722"/>
          </a:xfrm>
          <a:prstGeom prst="rect">
            <a:avLst/>
          </a:prstGeom>
          <a:noFill/>
        </p:spPr>
        <p:txBody>
          <a:bodyPr vert="horz" wrap="square" lIns="143351" tIns="71676" rIns="143351" bIns="716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РУКОВОДСТВО ПО ФИРМЕННОМУ СТИЛЮ"/>
          <p:cNvSpPr>
            <a:spLocks noChangeAspect="1" noChangeArrowheads="1"/>
          </p:cNvSpPr>
          <p:nvPr/>
        </p:nvSpPr>
        <p:spPr bwMode="auto">
          <a:xfrm>
            <a:off x="217805" y="-202247"/>
            <a:ext cx="426720" cy="426722"/>
          </a:xfrm>
          <a:prstGeom prst="rect">
            <a:avLst/>
          </a:prstGeom>
          <a:noFill/>
        </p:spPr>
        <p:txBody>
          <a:bodyPr vert="horz" wrap="square" lIns="143351" tIns="71676" rIns="143351" bIns="716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779709" y="8732238"/>
            <a:ext cx="8521870" cy="581476"/>
          </a:xfrm>
          <a:prstGeom prst="rect">
            <a:avLst/>
          </a:prstGeom>
          <a:noFill/>
        </p:spPr>
        <p:txBody>
          <a:bodyPr wrap="square" lIns="143334" tIns="71668" rIns="143334" bIns="71668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 l="29746" t="22266" r="17025" b="9546"/>
          <a:stretch>
            <a:fillRect/>
          </a:stretch>
        </p:blipFill>
        <p:spPr bwMode="auto">
          <a:xfrm>
            <a:off x="4240560" y="2496344"/>
            <a:ext cx="7661651" cy="552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0" y="1"/>
            <a:ext cx="2973220" cy="9601200"/>
            <a:chOff x="0" y="1"/>
            <a:chExt cx="2973220" cy="9601200"/>
          </a:xfrm>
        </p:grpSpPr>
        <p:grpSp>
          <p:nvGrpSpPr>
            <p:cNvPr id="19" name="Группа 64"/>
            <p:cNvGrpSpPr/>
            <p:nvPr/>
          </p:nvGrpSpPr>
          <p:grpSpPr>
            <a:xfrm>
              <a:off x="0" y="1"/>
              <a:ext cx="2973220" cy="9601200"/>
              <a:chOff x="0" y="0"/>
              <a:chExt cx="2123728" cy="6858000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0" y="0"/>
                <a:ext cx="2123728" cy="6858000"/>
              </a:xfrm>
              <a:prstGeom prst="rect">
                <a:avLst/>
              </a:prstGeom>
              <a:gradFill>
                <a:gsLst>
                  <a:gs pos="3800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17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7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4" name="Группа 57"/>
              <p:cNvGrpSpPr/>
              <p:nvPr/>
            </p:nvGrpSpPr>
            <p:grpSpPr>
              <a:xfrm>
                <a:off x="0" y="332656"/>
                <a:ext cx="2051720" cy="6174374"/>
                <a:chOff x="0" y="332656"/>
                <a:chExt cx="2051720" cy="6174374"/>
              </a:xfrm>
            </p:grpSpPr>
            <p:pic>
              <p:nvPicPr>
                <p:cNvPr id="25" name="Picture 2" descr="C:\Users\User\Desktop\ШКОЛА 16_19-20\2. МЕРОПРИЯТИЯ ПО ПЛАНУ И ПОРУЧЕНИЯ\32. Конкурс логотип\Бренд\Вариации_фото\Рисунок1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930" t="9347" r="3441" b="12127"/>
                <a:stretch/>
              </p:blipFill>
              <p:spPr bwMode="auto">
                <a:xfrm>
                  <a:off x="0" y="332656"/>
                  <a:ext cx="2049545" cy="17281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flipH="1">
                  <a:off x="0" y="5383502"/>
                  <a:ext cx="1023034" cy="874383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flipH="1">
                  <a:off x="0" y="4972028"/>
                  <a:ext cx="1619672" cy="1370234"/>
                </a:xfrm>
                <a:prstGeom prst="line">
                  <a:avLst/>
                </a:prstGeom>
                <a:ln w="666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flipH="1">
                  <a:off x="0" y="3147159"/>
                  <a:ext cx="2051720" cy="1766625"/>
                </a:xfrm>
                <a:prstGeom prst="line">
                  <a:avLst/>
                </a:prstGeom>
                <a:ln w="984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flipH="1">
                  <a:off x="1" y="4797152"/>
                  <a:ext cx="1979711" cy="170987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flipH="1">
                  <a:off x="2" y="3068960"/>
                  <a:ext cx="1979710" cy="170987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flipH="1">
                  <a:off x="0" y="3501008"/>
                  <a:ext cx="1331640" cy="1133814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flipH="1">
                  <a:off x="0" y="3840474"/>
                  <a:ext cx="827584" cy="70176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Группа 70"/>
            <p:cNvGrpSpPr/>
            <p:nvPr/>
          </p:nvGrpSpPr>
          <p:grpSpPr>
            <a:xfrm>
              <a:off x="0" y="6816824"/>
              <a:ext cx="2872409" cy="2473275"/>
              <a:chOff x="0" y="6816824"/>
              <a:chExt cx="2872409" cy="2473275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H="1">
                <a:off x="0" y="6816825"/>
                <a:ext cx="2872408" cy="2469001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0" y="6816824"/>
                <a:ext cx="2872409" cy="2473275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Прямоугольник 33"/>
          <p:cNvSpPr/>
          <p:nvPr/>
        </p:nvSpPr>
        <p:spPr>
          <a:xfrm>
            <a:off x="712168" y="9049072"/>
            <a:ext cx="217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ШКОЛАГЕРОЯ.РФ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713168" y="192088"/>
            <a:ext cx="2736305" cy="606417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>
              <a:spcBef>
                <a:spcPts val="941"/>
              </a:spcBef>
              <a:buClr>
                <a:srgbClr val="727CA3"/>
              </a:buClr>
              <a:buSzPct val="76000"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РЕЗУЛЬТАТЫ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9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520480" y="1488232"/>
            <a:ext cx="7817034" cy="1006526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 lvl="0" algn="just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профессионального и личностного самоопределения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05056" y="624136"/>
            <a:ext cx="3744417" cy="606417"/>
          </a:xfrm>
          <a:prstGeom prst="rect">
            <a:avLst/>
          </a:prstGeom>
        </p:spPr>
        <p:txBody>
          <a:bodyPr wrap="square" lIns="143351" tIns="71676" rIns="143351" bIns="71676">
            <a:spAutoFit/>
          </a:bodyPr>
          <a:lstStyle/>
          <a:p>
            <a:pPr>
              <a:spcBef>
                <a:spcPts val="941"/>
              </a:spcBef>
              <a:buClr>
                <a:srgbClr val="727CA3"/>
              </a:buClr>
              <a:buSzPct val="76000"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ПЕРСПЕКТИВЫ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0" y="1"/>
            <a:ext cx="2973220" cy="9601200"/>
            <a:chOff x="0" y="1"/>
            <a:chExt cx="2973220" cy="9601200"/>
          </a:xfrm>
        </p:grpSpPr>
        <p:grpSp>
          <p:nvGrpSpPr>
            <p:cNvPr id="30" name="Группа 64"/>
            <p:cNvGrpSpPr/>
            <p:nvPr/>
          </p:nvGrpSpPr>
          <p:grpSpPr>
            <a:xfrm>
              <a:off x="0" y="1"/>
              <a:ext cx="2973220" cy="9601200"/>
              <a:chOff x="0" y="0"/>
              <a:chExt cx="2123728" cy="6858000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0" y="0"/>
                <a:ext cx="2123728" cy="6858000"/>
              </a:xfrm>
              <a:prstGeom prst="rect">
                <a:avLst/>
              </a:prstGeom>
              <a:gradFill>
                <a:gsLst>
                  <a:gs pos="3800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17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7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5" name="Группа 57"/>
              <p:cNvGrpSpPr/>
              <p:nvPr/>
            </p:nvGrpSpPr>
            <p:grpSpPr>
              <a:xfrm>
                <a:off x="0" y="332656"/>
                <a:ext cx="2051720" cy="6174374"/>
                <a:chOff x="0" y="332656"/>
                <a:chExt cx="2051720" cy="6174374"/>
              </a:xfrm>
            </p:grpSpPr>
            <p:pic>
              <p:nvPicPr>
                <p:cNvPr id="36" name="Picture 2" descr="C:\Users\User\Desktop\ШКОЛА 16_19-20\2. МЕРОПРИЯТИЯ ПО ПЛАНУ И ПОРУЧЕНИЯ\32. Конкурс логотип\Бренд\Вариации_фото\Рисунок1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930" t="9347" r="3441" b="12127"/>
                <a:stretch/>
              </p:blipFill>
              <p:spPr bwMode="auto">
                <a:xfrm>
                  <a:off x="0" y="332656"/>
                  <a:ext cx="2049545" cy="17281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>
                  <a:off x="0" y="5383502"/>
                  <a:ext cx="1023034" cy="874383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 flipH="1">
                  <a:off x="0" y="4972028"/>
                  <a:ext cx="1619672" cy="1370234"/>
                </a:xfrm>
                <a:prstGeom prst="line">
                  <a:avLst/>
                </a:prstGeom>
                <a:ln w="666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H="1">
                  <a:off x="0" y="3147159"/>
                  <a:ext cx="2051720" cy="1766625"/>
                </a:xfrm>
                <a:prstGeom prst="line">
                  <a:avLst/>
                </a:prstGeom>
                <a:ln w="984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flipH="1">
                  <a:off x="1" y="4797152"/>
                  <a:ext cx="1979711" cy="170987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H="1">
                  <a:off x="2" y="3068960"/>
                  <a:ext cx="1979710" cy="170987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0" y="3501008"/>
                  <a:ext cx="1331640" cy="1133814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flipH="1">
                  <a:off x="0" y="3840474"/>
                  <a:ext cx="827584" cy="70176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Группа 70"/>
            <p:cNvGrpSpPr/>
            <p:nvPr/>
          </p:nvGrpSpPr>
          <p:grpSpPr>
            <a:xfrm>
              <a:off x="0" y="6816824"/>
              <a:ext cx="2872409" cy="2473275"/>
              <a:chOff x="0" y="6816824"/>
              <a:chExt cx="2872409" cy="2473275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0" y="6816825"/>
                <a:ext cx="2872408" cy="2469001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0" y="6816824"/>
                <a:ext cx="2872409" cy="2473275"/>
              </a:xfrm>
              <a:prstGeom prst="line">
                <a:avLst/>
              </a:prstGeom>
              <a:ln w="984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Прямоугольник 43"/>
          <p:cNvSpPr/>
          <p:nvPr/>
        </p:nvSpPr>
        <p:spPr>
          <a:xfrm>
            <a:off x="712168" y="9049072"/>
            <a:ext cx="217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ШКОЛАГЕРОЯ.РФ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Рисунок 45" descr="C:\Users\teacher\AppData\Local\Microsoft\Windows\Temporary Internet Files\Content.Outlook\VIGVA4A3\Сеть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25613" y="3149070"/>
            <a:ext cx="7803779" cy="5683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15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302</Words>
  <Application>Microsoft Office PowerPoint</Application>
  <PresentationFormat>A3 (297x420 мм)</PresentationFormat>
  <Paragraphs>498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Черновы</dc:creator>
  <cp:lastModifiedBy>user</cp:lastModifiedBy>
  <cp:revision>241</cp:revision>
  <dcterms:created xsi:type="dcterms:W3CDTF">2019-12-12T14:17:59Z</dcterms:created>
  <dcterms:modified xsi:type="dcterms:W3CDTF">2020-10-21T07:46:35Z</dcterms:modified>
</cp:coreProperties>
</file>