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615" r:id="rId2"/>
    <p:sldId id="758" r:id="rId3"/>
    <p:sldId id="763" r:id="rId4"/>
    <p:sldId id="764" r:id="rId5"/>
    <p:sldId id="740" r:id="rId6"/>
    <p:sldId id="766" r:id="rId7"/>
    <p:sldId id="767" r:id="rId8"/>
    <p:sldId id="768" r:id="rId9"/>
    <p:sldId id="769" r:id="rId10"/>
    <p:sldId id="770" r:id="rId11"/>
    <p:sldId id="75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02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3816" userDrawn="1">
          <p15:clr>
            <a:srgbClr val="A4A3A4"/>
          </p15:clr>
        </p15:guide>
        <p15:guide id="5" orient="horz" pos="2568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529"/>
    <a:srgbClr val="E8E8E8"/>
    <a:srgbClr val="E8482B"/>
    <a:srgbClr val="FF110E"/>
    <a:srgbClr val="062673"/>
    <a:srgbClr val="2C72C6"/>
    <a:srgbClr val="FF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77903" autoAdjust="0"/>
  </p:normalViewPr>
  <p:slideViewPr>
    <p:cSldViewPr snapToGrid="0">
      <p:cViewPr>
        <p:scale>
          <a:sx n="90" d="100"/>
          <a:sy n="90" d="100"/>
        </p:scale>
        <p:origin x="-384" y="-24"/>
      </p:cViewPr>
      <p:guideLst>
        <p:guide orient="horz" pos="527"/>
        <p:guide orient="horz" pos="3816"/>
        <p:guide orient="horz" pos="2568"/>
        <p:guide orient="horz" pos="2228"/>
        <p:guide pos="302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A4358-12BE-421A-9CB7-6B7E2EC6366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DE26E-522E-4186-BFF8-130BF2270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8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8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8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8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8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8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9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4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5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6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39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6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9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3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96EE5-5010-412F-BCFB-25B0586F031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kipk.ru/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hyperlink" Target="https://&#1096;&#1082;&#1086;&#1083;&#1072;&#1075;&#1077;&#1088;&#1086;&#1103;.&#1088;&#1092;/%d0%be%d0%bf%d1%8b%d1%82%d0%bd%d0%be-%d1%8d%d0%ba%d1%81%d0%bf%d0%b5%d1%80%d0%b8%d0%bc%d0%b5%d0%bd%d1%82%d0%b0%d0%bb%d1%8c%d0%bd%d0%b0%d1%8f-%d0%bf%d0%bb%d0%be%d1%89%d0%b0%d0%b4%d0%ba%d0%b0/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ED6DF95-16F8-4A9E-A887-CF98EC274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266" y="5108554"/>
            <a:ext cx="9152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Чернова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Наталья Юрьевна, директор МБОУ «Школа №16 им. Героя Советского Союза И.А. Лапенкова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»</a:t>
            </a:r>
          </a:p>
          <a:p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Цит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Станислав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Зигмундович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, заместитель директора по ВР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МБОУ «Школа №16 им. Героя Советского Союза И.А. Лапенкова»</a:t>
            </a:r>
            <a:endParaRPr lang="ru-RU" sz="2000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99" y="3190030"/>
            <a:ext cx="9872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/>
            <a:r>
              <a:rPr lang="ru-RU" sz="4800" dirty="0" smtClean="0">
                <a:solidFill>
                  <a:srgbClr val="DE4529"/>
                </a:solidFill>
              </a:rPr>
              <a:t>Действуя,</a:t>
            </a:r>
            <a:r>
              <a:rPr lang="ru-RU" sz="4800" dirty="0">
                <a:solidFill>
                  <a:srgbClr val="DE4529"/>
                </a:solidFill>
              </a:rPr>
              <a:t> </a:t>
            </a:r>
            <a:r>
              <a:rPr lang="ru-RU" sz="4800" b="1" dirty="0">
                <a:solidFill>
                  <a:srgbClr val="DE4529"/>
                </a:solidFill>
              </a:rPr>
              <a:t>воспитываем</a:t>
            </a:r>
            <a:r>
              <a:rPr lang="ru-RU" sz="4800" dirty="0">
                <a:solidFill>
                  <a:srgbClr val="DE4529"/>
                </a:solidFill>
              </a:rPr>
              <a:t>. </a:t>
            </a:r>
            <a:endParaRPr lang="ru-RU" sz="4800" dirty="0" smtClean="0">
              <a:solidFill>
                <a:srgbClr val="DE4529"/>
              </a:solidFill>
            </a:endParaRPr>
          </a:p>
          <a:p>
            <a:pPr marL="627063" indent="-627063"/>
            <a:r>
              <a:rPr lang="ru-RU" sz="4800" dirty="0" smtClean="0">
                <a:solidFill>
                  <a:srgbClr val="DE4529"/>
                </a:solidFill>
              </a:rPr>
              <a:t>Воспитывая, действуем</a:t>
            </a:r>
            <a:endParaRPr lang="ru-RU" sz="4800" dirty="0">
              <a:solidFill>
                <a:srgbClr val="DE4529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94267" y="3128860"/>
            <a:ext cx="0" cy="1692000"/>
          </a:xfrm>
          <a:prstGeom prst="line">
            <a:avLst/>
          </a:prstGeom>
          <a:ln w="38100">
            <a:solidFill>
              <a:srgbClr val="959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08BDF51-5CE0-4666-B2A3-8EC9DFAEA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9" y="619163"/>
            <a:ext cx="3165652" cy="1250866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4444EEE-BE5A-43EE-A309-33C259153B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06" y="5477522"/>
            <a:ext cx="1498453" cy="1110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DC8944-C9A3-4E0F-994E-930A0E6F6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619163"/>
            <a:ext cx="1661361" cy="134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679BF6-7B21-4AE5-8AD2-D194DE993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21" y="5877530"/>
            <a:ext cx="1172300" cy="8687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8334" y="383716"/>
            <a:ext cx="11032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DE4529"/>
                </a:solidFill>
              </a:rPr>
              <a:t>Возможности для учащихся</a:t>
            </a:r>
            <a:endParaRPr lang="ru-RU" sz="2800" dirty="0">
              <a:solidFill>
                <a:srgbClr val="DE4529"/>
              </a:solidFill>
            </a:endParaRPr>
          </a:p>
        </p:txBody>
      </p:sp>
      <p:pic>
        <p:nvPicPr>
          <p:cNvPr id="7170" name="Picture 2" descr="https://xn--80aggrfrep9d1d.xn--p1ai/wp-content/uploads/2021/12/%D0%9A%D1%80%D0%B0%D0%B5%D0%B2%D0%B0%D1%8F-%D1%8E%D0%BD%D0%B0%D1%80%D0%BC%D0%B5%D0%B9%D1%81%D0%BA%D0%B0%D1%8F-%D0%B5%D0%BB%D0%BA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09" y="1324050"/>
            <a:ext cx="3533699" cy="35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46" y="1464734"/>
            <a:ext cx="3553883" cy="355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35" y="2040467"/>
            <a:ext cx="3976859" cy="259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165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CC70186-B2AD-4B29-B595-FFC27FA6175B}"/>
              </a:ext>
            </a:extLst>
          </p:cNvPr>
          <p:cNvSpPr/>
          <p:nvPr/>
        </p:nvSpPr>
        <p:spPr>
          <a:xfrm>
            <a:off x="381308" y="549901"/>
            <a:ext cx="63889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DE4529"/>
                </a:solidFill>
              </a:rPr>
              <a:t>СПАСИБО </a:t>
            </a:r>
            <a:br>
              <a:rPr lang="ru-RU" sz="6600" b="1" dirty="0">
                <a:solidFill>
                  <a:srgbClr val="DE4529"/>
                </a:solidFill>
              </a:rPr>
            </a:br>
            <a:r>
              <a:rPr lang="ru-RU" sz="6600" b="1" dirty="0">
                <a:solidFill>
                  <a:srgbClr val="DE4529"/>
                </a:solidFill>
              </a:rPr>
              <a:t>ЗА ВНИМАНИЕ! </a:t>
            </a:r>
            <a:endParaRPr lang="ru-RU" sz="6600" dirty="0">
              <a:solidFill>
                <a:srgbClr val="DE4529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5B2C1A-C659-4558-8808-8AA312698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482" y="4388925"/>
            <a:ext cx="1765262" cy="1765262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E1428EEF-5ADD-4EFA-AC44-BA79D6391941}"/>
              </a:ext>
            </a:extLst>
          </p:cNvPr>
          <p:cNvGrpSpPr/>
          <p:nvPr/>
        </p:nvGrpSpPr>
        <p:grpSpPr>
          <a:xfrm>
            <a:off x="5832800" y="4388925"/>
            <a:ext cx="3678682" cy="1775344"/>
            <a:chOff x="6116756" y="1041231"/>
            <a:chExt cx="3678682" cy="178383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41AF15A-173C-486D-8875-784B034D28E0}"/>
                </a:ext>
              </a:extLst>
            </p:cNvPr>
            <p:cNvSpPr txBox="1"/>
            <p:nvPr/>
          </p:nvSpPr>
          <p:spPr>
            <a:xfrm>
              <a:off x="6116756" y="1041231"/>
              <a:ext cx="3678682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700" b="1" i="0" dirty="0">
                  <a:solidFill>
                    <a:srgbClr val="333333"/>
                  </a:solidFill>
                  <a:effectLst/>
                </a:rPr>
                <a:t>Красноярский краевой институт повышения квалификации </a:t>
              </a:r>
              <a:br>
                <a:rPr lang="ru-RU" sz="1700" b="1" i="0" dirty="0">
                  <a:solidFill>
                    <a:srgbClr val="333333"/>
                  </a:solidFill>
                  <a:effectLst/>
                </a:rPr>
              </a:br>
              <a:r>
                <a:rPr lang="ru-RU" sz="1700" b="1" i="0" dirty="0">
                  <a:solidFill>
                    <a:srgbClr val="333333"/>
                  </a:solidFill>
                  <a:effectLst/>
                </a:rPr>
                <a:t>и профессиональной переподготовки работников образования</a:t>
              </a:r>
            </a:p>
            <a:p>
              <a:pPr algn="r"/>
              <a:endParaRPr lang="ru-RU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BF0666D-A7B1-4E8C-9E69-E095BBADDA3B}"/>
                </a:ext>
              </a:extLst>
            </p:cNvPr>
            <p:cNvSpPr txBox="1"/>
            <p:nvPr/>
          </p:nvSpPr>
          <p:spPr>
            <a:xfrm>
              <a:off x="8267456" y="2424957"/>
              <a:ext cx="152798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ru-RU" sz="2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Segoe UI" panose="020B0502040204020203" pitchFamily="34" charset="0"/>
                  <a:cs typeface="Segoe UI" panose="020B0502040204020203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www.kipk.ru</a:t>
              </a:r>
              <a:r>
                <a:rPr lang="ru-RU" altLang="ru-RU" sz="2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ru-RU" sz="2000"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EFC4AD1-9489-4315-A4E6-59EE0C6C48F0}"/>
              </a:ext>
            </a:extLst>
          </p:cNvPr>
          <p:cNvGrpSpPr/>
          <p:nvPr/>
        </p:nvGrpSpPr>
        <p:grpSpPr>
          <a:xfrm>
            <a:off x="654019" y="4329596"/>
            <a:ext cx="2323364" cy="1877952"/>
            <a:chOff x="6837526" y="4398315"/>
            <a:chExt cx="2445021" cy="197628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933EE5CB-DC01-485E-90A6-18DAC3F4C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526" y="4398315"/>
              <a:ext cx="1959235" cy="197628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31F90693-5096-4F52-BE84-5D435C7F9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1812" y="5480655"/>
              <a:ext cx="640735" cy="611194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21433FE7-B823-419E-A7A4-20CAB7AFDF14}"/>
              </a:ext>
            </a:extLst>
          </p:cNvPr>
          <p:cNvGrpSpPr/>
          <p:nvPr/>
        </p:nvGrpSpPr>
        <p:grpSpPr>
          <a:xfrm>
            <a:off x="3713272" y="4327539"/>
            <a:ext cx="2299113" cy="1877952"/>
            <a:chOff x="9113667" y="4350284"/>
            <a:chExt cx="2419500" cy="1976286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4AAFD427-2ED8-4F58-8C19-1EC09663C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3667" y="4350284"/>
              <a:ext cx="1959235" cy="1976286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F1D7831B-85B2-43F5-B911-8D870CD93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3612" y="5517017"/>
              <a:ext cx="569555" cy="543295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0D11742-FC92-4319-A1D0-E6361E9894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21" y="5877530"/>
            <a:ext cx="1172300" cy="8687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865" y="2407354"/>
            <a:ext cx="1692496" cy="169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5082" y="2514938"/>
            <a:ext cx="421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МБОУ «Школа №16 им. Героя Советского Союза И.А. Лапенкова»</a:t>
            </a:r>
          </a:p>
          <a:p>
            <a:pPr algn="r"/>
            <a:endParaRPr lang="ru-RU" dirty="0"/>
          </a:p>
          <a:p>
            <a:pPr algn="r"/>
            <a:r>
              <a:rPr lang="ru-RU" dirty="0" err="1" smtClean="0">
                <a:hlinkClick r:id="rId10"/>
              </a:rPr>
              <a:t>школагероя.рф</a:t>
            </a:r>
            <a:r>
              <a:rPr lang="ru-RU" dirty="0" smtClean="0">
                <a:hlinkClick r:id="rId10"/>
              </a:rPr>
              <a:t>/Рабочая программа воспитания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96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CC5D31-4496-4236-AB5F-BC5A082D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1272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DE4529"/>
                </a:solidFill>
              </a:rPr>
              <a:t>Яркие воспитательные </a:t>
            </a:r>
            <a:r>
              <a:rPr lang="ru-RU" b="1" dirty="0" smtClean="0">
                <a:solidFill>
                  <a:srgbClr val="DE4529"/>
                </a:solidFill>
              </a:rPr>
              <a:t>события 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521C440-C10B-4276-A301-CEF35707D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21" y="5877530"/>
            <a:ext cx="1172300" cy="868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27" y="1339546"/>
            <a:ext cx="3238535" cy="24289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5345" y="4246771"/>
            <a:ext cx="73845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«</a:t>
            </a:r>
            <a:r>
              <a:rPr lang="ru-RU" sz="2800" dirty="0"/>
              <a:t>У нас нет никакой и не может быть никакой другой объединяющей идеи, кроме патриотизма</a:t>
            </a:r>
            <a:r>
              <a:rPr lang="ru-RU" sz="2800" dirty="0" smtClean="0"/>
              <a:t>».</a:t>
            </a:r>
          </a:p>
          <a:p>
            <a:pPr algn="r"/>
            <a:r>
              <a:rPr lang="ru-RU" sz="2800" dirty="0" smtClean="0"/>
              <a:t>В.В. Путин</a:t>
            </a:r>
            <a:endParaRPr lang="ru-RU" sz="2800" dirty="0"/>
          </a:p>
        </p:txBody>
      </p:sp>
      <p:pic>
        <p:nvPicPr>
          <p:cNvPr id="15" name="Google Shape;328;p11" descr="\\Srv-school16\для преподавателей\1. Директор. Приказы, распоряжения, Технические задания\грант\приложение   к конкурсной работе\Патриотическое воспитание\ВПК Парад ПОебеды Красноярск\XXx2bCV7b6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698" y="1339546"/>
            <a:ext cx="3173568" cy="25135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" name="Google Shape;336;p11" descr="C:\Users\Черновы\Downloads\08EC6C38-9715-43C9-9CB8-4491E49401F1.JPG"/>
          <p:cNvPicPr preferRelativeResize="0"/>
          <p:nvPr/>
        </p:nvPicPr>
        <p:blipFill rotWithShape="1">
          <a:blip r:embed="rId5">
            <a:alphaModFix/>
          </a:blip>
          <a:srcRect l="-1786" t="12500" r="1784" b="7141"/>
          <a:stretch/>
        </p:blipFill>
        <p:spPr>
          <a:xfrm>
            <a:off x="7467601" y="1339546"/>
            <a:ext cx="3539065" cy="24543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92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7C4D0E5-285E-4C0B-AB2B-1105B1F25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/>
          <a:stretch/>
        </p:blipFill>
        <p:spPr>
          <a:xfrm>
            <a:off x="0" y="0"/>
            <a:ext cx="12192000" cy="687758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9A562F8-CEF6-41E5-A576-D6D7D447210F}"/>
              </a:ext>
            </a:extLst>
          </p:cNvPr>
          <p:cNvSpPr txBox="1"/>
          <p:nvPr/>
        </p:nvSpPr>
        <p:spPr>
          <a:xfrm>
            <a:off x="1101571" y="1504110"/>
            <a:ext cx="80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DE452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01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E84EED39-A95A-41E8-A8C3-05CB3027D466}"/>
              </a:ext>
            </a:extLst>
          </p:cNvPr>
          <p:cNvCxnSpPr/>
          <p:nvPr/>
        </p:nvCxnSpPr>
        <p:spPr>
          <a:xfrm flipV="1">
            <a:off x="896650" y="1673048"/>
            <a:ext cx="0" cy="1116000"/>
          </a:xfrm>
          <a:prstGeom prst="line">
            <a:avLst/>
          </a:prstGeom>
          <a:solidFill>
            <a:schemeClr val="bg1"/>
          </a:solidFill>
          <a:ln w="57150"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D646905-90A9-403E-ABFD-6B3A2DB424C1}"/>
              </a:ext>
            </a:extLst>
          </p:cNvPr>
          <p:cNvSpPr txBox="1"/>
          <p:nvPr/>
        </p:nvSpPr>
        <p:spPr>
          <a:xfrm>
            <a:off x="1040268" y="2050730"/>
            <a:ext cx="89419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/>
              <a:t>Увековечивание</a:t>
            </a:r>
            <a:r>
              <a:rPr lang="ru-RU" sz="2400" dirty="0" smtClean="0"/>
              <a:t> памяти. Празднование </a:t>
            </a:r>
            <a:r>
              <a:rPr lang="ru-RU" sz="2400" dirty="0"/>
              <a:t>памятных дат</a:t>
            </a:r>
          </a:p>
          <a:p>
            <a:pPr lvl="0">
              <a:defRPr/>
            </a:pPr>
            <a:endParaRPr lang="ru-RU" sz="2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C252035-0785-42E6-A7D5-EA7D50827C94}"/>
              </a:ext>
            </a:extLst>
          </p:cNvPr>
          <p:cNvSpPr txBox="1"/>
          <p:nvPr/>
        </p:nvSpPr>
        <p:spPr>
          <a:xfrm>
            <a:off x="1101571" y="2956515"/>
            <a:ext cx="80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DE452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02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542C6E3A-3462-4DD6-900C-E0D65CEDC280}"/>
              </a:ext>
            </a:extLst>
          </p:cNvPr>
          <p:cNvCxnSpPr/>
          <p:nvPr/>
        </p:nvCxnSpPr>
        <p:spPr>
          <a:xfrm flipV="1">
            <a:off x="896650" y="3125453"/>
            <a:ext cx="0" cy="1116000"/>
          </a:xfrm>
          <a:prstGeom prst="line">
            <a:avLst/>
          </a:prstGeom>
          <a:solidFill>
            <a:schemeClr val="bg1"/>
          </a:solidFill>
          <a:ln w="57150"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D22828F-2A84-417B-865D-75FF235DBF87}"/>
              </a:ext>
            </a:extLst>
          </p:cNvPr>
          <p:cNvSpPr txBox="1"/>
          <p:nvPr/>
        </p:nvSpPr>
        <p:spPr>
          <a:xfrm>
            <a:off x="999253" y="3503135"/>
            <a:ext cx="105662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/>
              <a:t>Социально-полезная деятельность, </a:t>
            </a:r>
            <a:r>
              <a:rPr lang="ru-RU" sz="2400" dirty="0"/>
              <a:t>благоустройство мемориальных объектов и памятников погибшим </a:t>
            </a:r>
            <a:r>
              <a:rPr lang="ru-RU" sz="2400" dirty="0" smtClean="0"/>
              <a:t>воинам, позитивно жизненные установки </a:t>
            </a:r>
            <a:r>
              <a:rPr lang="ru-RU" sz="2400" dirty="0"/>
              <a:t>у детей и подростков</a:t>
            </a:r>
            <a:endParaRPr lang="ru-RU" sz="2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B0D0258-0691-4D5C-B327-0819DEDC03CA}"/>
              </a:ext>
            </a:extLst>
          </p:cNvPr>
          <p:cNvSpPr txBox="1"/>
          <p:nvPr/>
        </p:nvSpPr>
        <p:spPr>
          <a:xfrm>
            <a:off x="1101570" y="4703464"/>
            <a:ext cx="80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DE452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03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B30AB2C7-4FE1-4FFC-B71E-F45533C51A88}"/>
              </a:ext>
            </a:extLst>
          </p:cNvPr>
          <p:cNvCxnSpPr/>
          <p:nvPr/>
        </p:nvCxnSpPr>
        <p:spPr>
          <a:xfrm flipV="1">
            <a:off x="896650" y="4826331"/>
            <a:ext cx="0" cy="1116000"/>
          </a:xfrm>
          <a:prstGeom prst="line">
            <a:avLst/>
          </a:prstGeom>
          <a:solidFill>
            <a:schemeClr val="bg1"/>
          </a:solidFill>
          <a:ln w="57150"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CC8283E-8EAF-4F72-90A8-19B29609D35C}"/>
              </a:ext>
            </a:extLst>
          </p:cNvPr>
          <p:cNvSpPr txBox="1"/>
          <p:nvPr/>
        </p:nvSpPr>
        <p:spPr>
          <a:xfrm>
            <a:off x="999253" y="5384331"/>
            <a:ext cx="9506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/>
              <a:t>Проведение военно-спортивных игр</a:t>
            </a:r>
            <a:endParaRPr lang="ru-RU" sz="24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75CE1162-170C-4EED-81A4-4972B761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46" y="606984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rgbClr val="DE4529"/>
                </a:solidFill>
                <a:latin typeface="+mn-lt"/>
                <a:ea typeface="Calibri" panose="020F0502020204030204" pitchFamily="34" charset="0"/>
              </a:rPr>
              <a:t>Военно-патриотическое воспитание</a:t>
            </a:r>
            <a:r>
              <a:rPr lang="ru-RU" sz="4000" b="1" dirty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4000" b="1" dirty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</a:b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5042648-7F42-43F5-9B00-8E7EE7EF1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21" y="5877530"/>
            <a:ext cx="1172300" cy="868740"/>
          </a:xfrm>
          <a:prstGeom prst="rect">
            <a:avLst/>
          </a:prstGeom>
        </p:spPr>
      </p:pic>
      <p:sp>
        <p:nvSpPr>
          <p:cNvPr id="14" name="Google Shape;331;p37"/>
          <p:cNvSpPr txBox="1">
            <a:spLocks/>
          </p:cNvSpPr>
          <p:nvPr/>
        </p:nvSpPr>
        <p:spPr>
          <a:xfrm>
            <a:off x="4835784" y="2145491"/>
            <a:ext cx="3568800" cy="25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ru-RU" sz="17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7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7C4D0E5-285E-4C0B-AB2B-1105B1F25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/>
          <a:stretch/>
        </p:blipFill>
        <p:spPr>
          <a:xfrm>
            <a:off x="0" y="0"/>
            <a:ext cx="12192000" cy="687758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9A562F8-CEF6-41E5-A576-D6D7D447210F}"/>
              </a:ext>
            </a:extLst>
          </p:cNvPr>
          <p:cNvSpPr txBox="1"/>
          <p:nvPr/>
        </p:nvSpPr>
        <p:spPr>
          <a:xfrm>
            <a:off x="1101571" y="1504110"/>
            <a:ext cx="80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DE452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01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E84EED39-A95A-41E8-A8C3-05CB3027D466}"/>
              </a:ext>
            </a:extLst>
          </p:cNvPr>
          <p:cNvCxnSpPr/>
          <p:nvPr/>
        </p:nvCxnSpPr>
        <p:spPr>
          <a:xfrm flipV="1">
            <a:off x="896650" y="1673048"/>
            <a:ext cx="0" cy="369332"/>
          </a:xfrm>
          <a:prstGeom prst="line">
            <a:avLst/>
          </a:prstGeom>
          <a:solidFill>
            <a:schemeClr val="bg1"/>
          </a:solidFill>
          <a:ln w="57150"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C252035-0785-42E6-A7D5-EA7D50827C94}"/>
              </a:ext>
            </a:extLst>
          </p:cNvPr>
          <p:cNvSpPr txBox="1"/>
          <p:nvPr/>
        </p:nvSpPr>
        <p:spPr>
          <a:xfrm>
            <a:off x="1101571" y="2524715"/>
            <a:ext cx="80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DE452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02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542C6E3A-3462-4DD6-900C-E0D65CEDC280}"/>
              </a:ext>
            </a:extLst>
          </p:cNvPr>
          <p:cNvCxnSpPr/>
          <p:nvPr/>
        </p:nvCxnSpPr>
        <p:spPr>
          <a:xfrm flipV="1">
            <a:off x="896650" y="2628982"/>
            <a:ext cx="0" cy="469818"/>
          </a:xfrm>
          <a:prstGeom prst="line">
            <a:avLst/>
          </a:prstGeom>
          <a:solidFill>
            <a:schemeClr val="bg1"/>
          </a:solidFill>
          <a:ln w="57150"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B0D0258-0691-4D5C-B327-0819DEDC03CA}"/>
              </a:ext>
            </a:extLst>
          </p:cNvPr>
          <p:cNvSpPr txBox="1"/>
          <p:nvPr/>
        </p:nvSpPr>
        <p:spPr>
          <a:xfrm>
            <a:off x="1160838" y="3453511"/>
            <a:ext cx="80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DE452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03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B30AB2C7-4FE1-4FFC-B71E-F45533C51A88}"/>
              </a:ext>
            </a:extLst>
          </p:cNvPr>
          <p:cNvCxnSpPr/>
          <p:nvPr/>
        </p:nvCxnSpPr>
        <p:spPr>
          <a:xfrm flipV="1">
            <a:off x="896650" y="3613668"/>
            <a:ext cx="0" cy="369330"/>
          </a:xfrm>
          <a:prstGeom prst="line">
            <a:avLst/>
          </a:prstGeom>
          <a:solidFill>
            <a:schemeClr val="bg1"/>
          </a:solidFill>
          <a:ln w="57150"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75CE1162-170C-4EED-81A4-4972B761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78" y="347485"/>
            <a:ext cx="11282987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rgbClr val="DE4529"/>
                </a:solidFill>
                <a:latin typeface="+mn-lt"/>
                <a:ea typeface="Calibri" panose="020F0502020204030204" pitchFamily="34" charset="0"/>
              </a:rPr>
              <a:t>Услови</a:t>
            </a:r>
            <a:r>
              <a:rPr lang="ru-RU" sz="4000" b="1" dirty="0" smtClean="0">
                <a:solidFill>
                  <a:srgbClr val="DE4529"/>
                </a:solidFill>
                <a:latin typeface="+mn-lt"/>
                <a:ea typeface="Calibri" panose="020F0502020204030204" pitchFamily="34" charset="0"/>
              </a:rPr>
              <a:t>я деятельности военно-патриотического </a:t>
            </a:r>
            <a:r>
              <a:rPr lang="ru-RU" sz="4000" b="1" dirty="0" smtClean="0">
                <a:solidFill>
                  <a:srgbClr val="DE4529"/>
                </a:solidFill>
                <a:latin typeface="+mn-lt"/>
                <a:ea typeface="Calibri" panose="020F0502020204030204" pitchFamily="34" charset="0"/>
              </a:rPr>
              <a:t>характера в </a:t>
            </a:r>
            <a:r>
              <a:rPr lang="ru-RU" sz="4000" b="1" dirty="0" smtClean="0">
                <a:solidFill>
                  <a:srgbClr val="DE4529"/>
                </a:solidFill>
                <a:latin typeface="+mn-lt"/>
                <a:ea typeface="Calibri" panose="020F0502020204030204" pitchFamily="34" charset="0"/>
              </a:rPr>
              <a:t>школе </a:t>
            </a:r>
            <a:r>
              <a:rPr lang="ru-RU" sz="4000" b="1" dirty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4000" b="1" dirty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</a:b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5042648-7F42-43F5-9B00-8E7EE7EF1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21" y="5877530"/>
            <a:ext cx="1172300" cy="868740"/>
          </a:xfrm>
          <a:prstGeom prst="rect">
            <a:avLst/>
          </a:prstGeom>
        </p:spPr>
      </p:pic>
      <p:sp>
        <p:nvSpPr>
          <p:cNvPr id="14" name="Google Shape;331;p37"/>
          <p:cNvSpPr txBox="1">
            <a:spLocks/>
          </p:cNvSpPr>
          <p:nvPr/>
        </p:nvSpPr>
        <p:spPr>
          <a:xfrm>
            <a:off x="4835784" y="2145491"/>
            <a:ext cx="3568800" cy="25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ru-RU" sz="1700" b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8584" y="2664497"/>
            <a:ext cx="8461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Специально </a:t>
            </a:r>
            <a:r>
              <a:rPr lang="ru-RU" sz="2400" dirty="0"/>
              <a:t>организованная образовательная </a:t>
            </a:r>
            <a:r>
              <a:rPr lang="ru-RU" sz="2400" dirty="0" smtClean="0"/>
              <a:t>деятельность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1748" y="1673048"/>
            <a:ext cx="421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Создание развивающей среды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0533" y="4474963"/>
            <a:ext cx="957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Самостоятельная деятельность детей </a:t>
            </a:r>
            <a:r>
              <a:rPr lang="ru-RU" sz="2400" dirty="0" smtClean="0"/>
              <a:t>(проектная, социальная, трудовая  и др.)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44809" y="3529000"/>
            <a:ext cx="5585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Совместная деятельность </a:t>
            </a:r>
            <a:r>
              <a:rPr lang="ru-RU" sz="2400" dirty="0" smtClean="0"/>
              <a:t>со взрослыми  </a:t>
            </a:r>
            <a:endParaRPr lang="ru-RU" sz="2400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B30AB2C7-4FE1-4FFC-B71E-F45533C51A88}"/>
              </a:ext>
            </a:extLst>
          </p:cNvPr>
          <p:cNvCxnSpPr/>
          <p:nvPr/>
        </p:nvCxnSpPr>
        <p:spPr>
          <a:xfrm flipV="1">
            <a:off x="870433" y="4547426"/>
            <a:ext cx="0" cy="369330"/>
          </a:xfrm>
          <a:prstGeom prst="line">
            <a:avLst/>
          </a:prstGeom>
          <a:solidFill>
            <a:schemeClr val="bg1"/>
          </a:solidFill>
          <a:ln w="57150"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B0D0258-0691-4D5C-B327-0819DEDC03CA}"/>
              </a:ext>
            </a:extLst>
          </p:cNvPr>
          <p:cNvSpPr txBox="1"/>
          <p:nvPr/>
        </p:nvSpPr>
        <p:spPr>
          <a:xfrm>
            <a:off x="1101571" y="4378148"/>
            <a:ext cx="80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452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04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DE4529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91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flipH="1">
            <a:off x="6383867" y="1298374"/>
            <a:ext cx="4275666" cy="4192908"/>
          </a:xfrm>
          <a:prstGeom prst="rect">
            <a:avLst/>
          </a:prstGeom>
          <a:ln w="38100">
            <a:solidFill>
              <a:srgbClr val="DE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33576" y="1298373"/>
            <a:ext cx="4292601" cy="4192909"/>
          </a:xfrm>
          <a:prstGeom prst="rect">
            <a:avLst/>
          </a:prstGeom>
          <a:ln w="38100">
            <a:solidFill>
              <a:srgbClr val="DE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920635FB-B827-7242-A68B-CE5E4A0D1F11}"/>
              </a:ext>
            </a:extLst>
          </p:cNvPr>
          <p:cNvSpPr/>
          <p:nvPr/>
        </p:nvSpPr>
        <p:spPr>
          <a:xfrm>
            <a:off x="355557" y="385209"/>
            <a:ext cx="1014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DE4529"/>
                </a:solidFill>
                <a:latin typeface="+mn-lt"/>
                <a:ea typeface="Calibri" panose="020F0502020204030204" pitchFamily="34" charset="0"/>
              </a:rPr>
              <a:t>Событийность как основа действия 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679BF6-7B21-4AE5-8AD2-D194DE993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21" y="5877530"/>
            <a:ext cx="1172300" cy="86874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" r="6246"/>
          <a:stretch/>
        </p:blipFill>
        <p:spPr bwMode="auto">
          <a:xfrm>
            <a:off x="1105531" y="1399974"/>
            <a:ext cx="4320645" cy="431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" r="6466" b="7169"/>
          <a:stretch/>
        </p:blipFill>
        <p:spPr bwMode="auto">
          <a:xfrm>
            <a:off x="6309855" y="1298374"/>
            <a:ext cx="4230475" cy="40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23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flipH="1">
            <a:off x="6887314" y="897736"/>
            <a:ext cx="4500351" cy="4450669"/>
          </a:xfrm>
          <a:prstGeom prst="rect">
            <a:avLst/>
          </a:prstGeom>
          <a:ln w="38100">
            <a:solidFill>
              <a:srgbClr val="DE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920635FB-B827-7242-A68B-CE5E4A0D1F11}"/>
              </a:ext>
            </a:extLst>
          </p:cNvPr>
          <p:cNvSpPr/>
          <p:nvPr/>
        </p:nvSpPr>
        <p:spPr>
          <a:xfrm>
            <a:off x="157676" y="266675"/>
            <a:ext cx="1014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DE4529"/>
                </a:solidFill>
                <a:latin typeface="+mn-lt"/>
                <a:ea typeface="Calibri" panose="020F0502020204030204" pitchFamily="34" charset="0"/>
              </a:rPr>
              <a:t>Рабочая программа воспитания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679BF6-7B21-4AE5-8AD2-D194DE993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21" y="5877530"/>
            <a:ext cx="1172300" cy="868740"/>
          </a:xfrm>
          <a:prstGeom prst="rect">
            <a:avLst/>
          </a:prstGeom>
        </p:spPr>
      </p:pic>
      <p:sp>
        <p:nvSpPr>
          <p:cNvPr id="17" name="Google Shape;277;p8"/>
          <p:cNvSpPr/>
          <p:nvPr/>
        </p:nvSpPr>
        <p:spPr>
          <a:xfrm>
            <a:off x="296332" y="1475212"/>
            <a:ext cx="6098497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Вариативные </a:t>
            </a:r>
            <a:r>
              <a:rPr lang="ru-RU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модули: </a:t>
            </a:r>
            <a:endParaRPr lang="ru-RU" sz="2000" i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Ключевые общешкольные дела», </a:t>
            </a:r>
            <a:endParaRPr lang="ru-RU" sz="2000" i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2000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ДЕТСКИЕ ОБЩЕСТВЕННЫЕ ОБЪЕДИНЕНИЯ</a:t>
            </a:r>
            <a:r>
              <a:rPr lang="ru-RU" sz="2000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ВПК «Ястреб», ШСК «Олимп», отделение РДШ (отряд юнармейцев), отрядные запевала)</a:t>
            </a:r>
            <a:endParaRPr lang="ru-RU" sz="20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i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2000" i="1" dirty="0" smtClean="0">
                <a:solidFill>
                  <a:srgbClr val="C00000"/>
                </a:solidFill>
                <a:sym typeface="Arial"/>
              </a:rPr>
              <a:t>С</a:t>
            </a:r>
            <a:r>
              <a:rPr lang="ru-RU" sz="2000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ОЦИАЛЬНОЕ ПАРТНЕРСТВО</a:t>
            </a:r>
            <a:r>
              <a:rPr lang="ru-RU" sz="2000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 smtClean="0">
                <a:solidFill>
                  <a:schemeClr val="dk1"/>
                </a:solidFill>
                <a:latin typeface="Arial"/>
                <a:cs typeface="Arial"/>
                <a:sym typeface="Arial"/>
              </a:rPr>
              <a:t>(КРОО «Пограничник», КРОО «Союз Казаков». МЦ «Сибирь», Краевой Дом офицеров</a:t>
            </a:r>
            <a:endParaRPr lang="ru-RU" sz="2000" i="1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17" y="913006"/>
            <a:ext cx="4568954" cy="457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36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flipH="1">
            <a:off x="5782732" y="381000"/>
            <a:ext cx="5913368" cy="3959015"/>
          </a:xfrm>
          <a:prstGeom prst="rect">
            <a:avLst/>
          </a:prstGeom>
          <a:ln w="38100">
            <a:solidFill>
              <a:srgbClr val="DE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920635FB-B827-7242-A68B-CE5E4A0D1F11}"/>
              </a:ext>
            </a:extLst>
          </p:cNvPr>
          <p:cNvSpPr/>
          <p:nvPr/>
        </p:nvSpPr>
        <p:spPr>
          <a:xfrm>
            <a:off x="157676" y="266675"/>
            <a:ext cx="1014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DE4529"/>
                </a:solidFill>
                <a:latin typeface="+mn-lt"/>
                <a:ea typeface="Calibri" panose="020F0502020204030204" pitchFamily="34" charset="0"/>
              </a:rPr>
              <a:t>Социальное партнерство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679BF6-7B21-4AE5-8AD2-D194DE993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21" y="5877530"/>
            <a:ext cx="1172300" cy="86874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 flipH="1">
            <a:off x="157675" y="2523066"/>
            <a:ext cx="5828257" cy="3633899"/>
          </a:xfrm>
          <a:prstGeom prst="rect">
            <a:avLst/>
          </a:prstGeom>
          <a:ln w="38100">
            <a:solidFill>
              <a:srgbClr val="DE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734" y="5616601"/>
            <a:ext cx="92493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29962" y="554579"/>
            <a:ext cx="333604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ОБЩЕСТВЕННЫЕ ОРГАНИЗАЦИИ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0061" y="4966271"/>
            <a:ext cx="4090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реализации образовательных проектов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56699" y="1051467"/>
            <a:ext cx="2609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социальная инициатива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4149" y="2668601"/>
            <a:ext cx="322928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распределенная деятельность 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03168" y="3195232"/>
            <a:ext cx="216552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Обоюдный интерес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6906" y="3750831"/>
            <a:ext cx="227818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позитивные эффекты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0061" y="4542011"/>
            <a:ext cx="5485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расширение бытового </a:t>
            </a:r>
            <a:r>
              <a:rPr lang="ru-RU" dirty="0"/>
              <a:t>и </a:t>
            </a:r>
            <a:r>
              <a:rPr lang="ru-RU" dirty="0" smtClean="0"/>
              <a:t>социального опыта </a:t>
            </a:r>
            <a:r>
              <a:rPr lang="ru-RU" dirty="0"/>
              <a:t>учащихся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43662" y="1420799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активная жизненная позиция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56497" y="1864268"/>
            <a:ext cx="3229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поддержка </a:t>
            </a:r>
            <a:r>
              <a:rPr lang="ru-RU" dirty="0"/>
              <a:t>детских инициатив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1734" y="4191676"/>
            <a:ext cx="3229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поддержка </a:t>
            </a:r>
            <a:r>
              <a:rPr lang="ru-RU" dirty="0"/>
              <a:t>детских инициатив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346" y="3750831"/>
            <a:ext cx="20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развитие </a:t>
            </a:r>
            <a:r>
              <a:rPr lang="en-US" dirty="0"/>
              <a:t>e-learning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484984" y="2250070"/>
            <a:ext cx="20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развитие </a:t>
            </a:r>
            <a:r>
              <a:rPr lang="en-US" dirty="0"/>
              <a:t>e-learning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1734" y="3104500"/>
            <a:ext cx="450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</a:t>
            </a:r>
            <a:r>
              <a:rPr lang="ru-RU" dirty="0"/>
              <a:t>социальных и общекультурных компетенций в ходе социальных практик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53431" y="2760665"/>
            <a:ext cx="3975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развитие </a:t>
            </a:r>
            <a:r>
              <a:rPr lang="ru-RU" dirty="0"/>
              <a:t>социальных и общекультурных компетенций в ходе социальных практик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6" y="4945391"/>
            <a:ext cx="1642526" cy="102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68" y="564342"/>
            <a:ext cx="1425046" cy="88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17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679BF6-7B21-4AE5-8AD2-D194DE993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21" y="5877530"/>
            <a:ext cx="1172300" cy="8687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8334" y="383716"/>
            <a:ext cx="11032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DE4529"/>
                </a:solidFill>
              </a:rPr>
              <a:t>Ежегодные муниципальные мероприятия, организуемые школой и социальными партнерами</a:t>
            </a:r>
            <a:endParaRPr lang="ru-RU" sz="2800" dirty="0">
              <a:solidFill>
                <a:srgbClr val="DE4529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422805"/>
              </p:ext>
            </p:extLst>
          </p:nvPr>
        </p:nvGraphicFramePr>
        <p:xfrm>
          <a:off x="668335" y="1607954"/>
          <a:ext cx="10787935" cy="4269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87935"/>
              </a:tblGrid>
              <a:tr h="4269576">
                <a:tc>
                  <a:txBody>
                    <a:bodyPr/>
                    <a:lstStyle/>
                    <a:p>
                      <a:pPr marL="514350" indent="-5143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турнир  «Юный снайпер»</a:t>
                      </a:r>
                    </a:p>
                    <a:p>
                      <a:pPr marL="514350" indent="-5143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смотр-конкурс  по строевой подготовке</a:t>
                      </a:r>
                    </a:p>
                    <a:p>
                      <a:pPr marL="514350" indent="-5143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 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турнир «Сибирский щит»</a:t>
                      </a:r>
                    </a:p>
                    <a:p>
                      <a:pPr marL="514350" indent="-5143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военно-патриотическая игра  «Победа»</a:t>
                      </a:r>
                    </a:p>
                    <a:p>
                      <a:pPr marL="514350" indent="-5143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 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смотр-конкурс «Лучший Юнармейский отряд»</a:t>
                      </a:r>
                    </a:p>
                    <a:p>
                      <a:pPr marL="514350" indent="-5143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 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военно-тактическая игра «Лига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Юнармии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514350" indent="-5143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турнир «Скоростная стрельба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  <a:endParaRPr lang="ru-RU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посвященный 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…….</a:t>
                      </a:r>
                      <a:endParaRPr lang="ru-RU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00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679BF6-7B21-4AE5-8AD2-D194DE993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21" y="5877530"/>
            <a:ext cx="1172300" cy="8687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8334" y="383716"/>
            <a:ext cx="11032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DE4529"/>
                </a:solidFill>
              </a:rPr>
              <a:t>Ежегодные муниципальные мероприятия, организуемые школой и социальными партнерами</a:t>
            </a:r>
            <a:endParaRPr lang="ru-RU" sz="2800" dirty="0">
              <a:solidFill>
                <a:srgbClr val="DE4529"/>
              </a:solidFill>
            </a:endParaRPr>
          </a:p>
        </p:txBody>
      </p:sp>
      <p:pic>
        <p:nvPicPr>
          <p:cNvPr id="6146" name="Picture 2" descr="Без права на славу, во славу держав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64" y="1293483"/>
            <a:ext cx="2472176" cy="247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40" y="1249147"/>
            <a:ext cx="2560851" cy="256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67" y="1202265"/>
            <a:ext cx="2607733" cy="260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https://xn--80aggrfrep9d1d.xn--p1ai/wp-content/uploads/2021/11/%D0%A1%D0%BA%D0%BE%D1%80%D0%BE%D1%81%D1%82%D0%BD%D0%B0%D1%8F-%D1%81%D1%82%D1%80%D0%B5%D0%BB%D1%8C%D0%B1%D0%B0-768x7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5" y="4021328"/>
            <a:ext cx="2538675" cy="25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24" y="4021328"/>
            <a:ext cx="2650067" cy="265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5" t="16458" r="965" b="5622"/>
          <a:stretch/>
        </p:blipFill>
        <p:spPr bwMode="auto">
          <a:xfrm>
            <a:off x="8073029" y="4080933"/>
            <a:ext cx="2594971" cy="247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636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</TotalTime>
  <Words>332</Words>
  <Application>Microsoft Office PowerPoint</Application>
  <PresentationFormat>Произвольный</PresentationFormat>
  <Paragraphs>68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Яркие воспитательные события </vt:lpstr>
      <vt:lpstr>Военно-патриотическое воспитание </vt:lpstr>
      <vt:lpstr>Условия деятельности военно-патриотического характера в школе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68</cp:revision>
  <dcterms:created xsi:type="dcterms:W3CDTF">2021-06-28T06:43:28Z</dcterms:created>
  <dcterms:modified xsi:type="dcterms:W3CDTF">2022-04-25T14:45:39Z</dcterms:modified>
</cp:coreProperties>
</file>