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15" r:id="rId2"/>
    <p:sldId id="769" r:id="rId3"/>
    <p:sldId id="764" r:id="rId4"/>
    <p:sldId id="765" r:id="rId5"/>
    <p:sldId id="766" r:id="rId6"/>
    <p:sldId id="767" r:id="rId7"/>
    <p:sldId id="768" r:id="rId8"/>
    <p:sldId id="7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02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529"/>
    <a:srgbClr val="E8E8E8"/>
    <a:srgbClr val="E8482B"/>
    <a:srgbClr val="FF110E"/>
    <a:srgbClr val="062673"/>
    <a:srgbClr val="2C72C6"/>
    <a:srgbClr val="FF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77903" autoAdjust="0"/>
  </p:normalViewPr>
  <p:slideViewPr>
    <p:cSldViewPr snapToGrid="0">
      <p:cViewPr>
        <p:scale>
          <a:sx n="90" d="100"/>
          <a:sy n="90" d="100"/>
        </p:scale>
        <p:origin x="-384" y="-58"/>
      </p:cViewPr>
      <p:guideLst>
        <p:guide orient="horz" pos="527"/>
        <p:guide orient="horz" pos="3816"/>
        <p:guide orient="horz" pos="2568"/>
        <p:guide orient="horz" pos="2228"/>
        <p:guide pos="302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4358-12BE-421A-9CB7-6B7E2EC6366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E26E-522E-4186-BFF8-130BF2270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9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5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6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9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6EE5-5010-412F-BCFB-25B0586F03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C91C-B9EB-4344-B2A0-068774DB0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kipk.ru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https://&#1096;&#1082;&#1086;&#1083;&#1072;&#1075;&#1077;&#1088;&#1086;&#1103;.&#1088;&#1092;/%d0%be%d0%bf%d1%8b%d1%82%d0%bd%d0%be-%d1%8d%d0%ba%d1%81%d0%bf%d0%b5%d1%80%d0%b8%d0%bc%d0%b5%d0%bd%d1%82%d0%b0%d0%bb%d1%8c%d0%bd%d0%b0%d1%8f-%d0%bf%d0%bb%d0%be%d1%89%d0%b0%d0%b4%d0%ba%d0%b0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ED6DF95-16F8-4A9E-A887-CF98EC274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832" y="5710908"/>
            <a:ext cx="855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Чернова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Наталья Юрьевна, директор МБОУ «Школа №16 им. Героя Советского Союза И.А. Лапенкова»</a:t>
            </a:r>
            <a:endParaRPr lang="ru-RU" sz="20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267" y="2751667"/>
            <a:ext cx="10320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ru-RU" sz="4000" b="1" dirty="0" smtClean="0">
                <a:solidFill>
                  <a:srgbClr val="DE4529"/>
                </a:solidFill>
                <a:ea typeface="+mj-ea"/>
                <a:cs typeface="+mj-cs"/>
              </a:rPr>
              <a:t>    Преобразование воспитательной системы школы  в условиях реализации рабочей программы воспитания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2886" y="3443342"/>
            <a:ext cx="0" cy="1692000"/>
          </a:xfrm>
          <a:prstGeom prst="line">
            <a:avLst/>
          </a:prstGeom>
          <a:ln w="38100">
            <a:solidFill>
              <a:srgbClr val="959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8BDF51-5CE0-4666-B2A3-8EC9DFAE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9" y="619163"/>
            <a:ext cx="3165652" cy="125086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444EEE-BE5A-43EE-A309-33C259153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06" y="5477522"/>
            <a:ext cx="1498453" cy="1110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C8944-C9A3-4E0F-994E-930A0E6F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619163"/>
            <a:ext cx="1661361" cy="1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042648-7F42-43F5-9B00-8E7EE7EF1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4" name="Google Shape;331;p37"/>
          <p:cNvSpPr txBox="1">
            <a:spLocks/>
          </p:cNvSpPr>
          <p:nvPr/>
        </p:nvSpPr>
        <p:spPr>
          <a:xfrm>
            <a:off x="4835784" y="2145491"/>
            <a:ext cx="35688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17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17531" r="17430" b="14297"/>
          <a:stretch/>
        </p:blipFill>
        <p:spPr bwMode="auto">
          <a:xfrm>
            <a:off x="2090187" y="0"/>
            <a:ext cx="8779934" cy="66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0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7C4D0E5-285E-4C0B-AB2B-1105B1F2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775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9A562F8-CEF6-41E5-A576-D6D7D447210F}"/>
              </a:ext>
            </a:extLst>
          </p:cNvPr>
          <p:cNvSpPr txBox="1"/>
          <p:nvPr/>
        </p:nvSpPr>
        <p:spPr>
          <a:xfrm>
            <a:off x="1101571" y="1504110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01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E84EED39-A95A-41E8-A8C3-05CB3027D466}"/>
              </a:ext>
            </a:extLst>
          </p:cNvPr>
          <p:cNvCxnSpPr/>
          <p:nvPr/>
        </p:nvCxnSpPr>
        <p:spPr>
          <a:xfrm flipV="1">
            <a:off x="896650" y="1673048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646905-90A9-403E-ABFD-6B3A2DB424C1}"/>
              </a:ext>
            </a:extLst>
          </p:cNvPr>
          <p:cNvSpPr txBox="1"/>
          <p:nvPr/>
        </p:nvSpPr>
        <p:spPr>
          <a:xfrm>
            <a:off x="1040268" y="2050730"/>
            <a:ext cx="10542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«</a:t>
            </a:r>
            <a:r>
              <a:rPr lang="ru-RU" sz="2400" dirty="0" err="1" smtClean="0"/>
              <a:t>зауроченные</a:t>
            </a:r>
            <a:r>
              <a:rPr lang="ru-RU" sz="2400" dirty="0" smtClean="0"/>
              <a:t>» формы воспитательной деятельности;</a:t>
            </a:r>
          </a:p>
          <a:p>
            <a:pPr>
              <a:defRPr/>
            </a:pPr>
            <a:r>
              <a:rPr lang="ru-RU" sz="2400" dirty="0" smtClean="0"/>
              <a:t>забытый </a:t>
            </a:r>
            <a:r>
              <a:rPr lang="ru-RU" sz="2400" dirty="0"/>
              <a:t>педагогический инструментарий методов и приемов воспитания </a:t>
            </a:r>
          </a:p>
          <a:p>
            <a:pPr lvl="0"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252035-0785-42E6-A7D5-EA7D50827C94}"/>
              </a:ext>
            </a:extLst>
          </p:cNvPr>
          <p:cNvSpPr txBox="1"/>
          <p:nvPr/>
        </p:nvSpPr>
        <p:spPr>
          <a:xfrm>
            <a:off x="1101571" y="2956515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02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42C6E3A-3462-4DD6-900C-E0D65CEDC280}"/>
              </a:ext>
            </a:extLst>
          </p:cNvPr>
          <p:cNvCxnSpPr/>
          <p:nvPr/>
        </p:nvCxnSpPr>
        <p:spPr>
          <a:xfrm flipV="1">
            <a:off x="896650" y="3125453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22828F-2A84-417B-865D-75FF235DBF87}"/>
              </a:ext>
            </a:extLst>
          </p:cNvPr>
          <p:cNvSpPr txBox="1"/>
          <p:nvPr/>
        </p:nvSpPr>
        <p:spPr>
          <a:xfrm>
            <a:off x="1040269" y="3503135"/>
            <a:ext cx="9924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/>
              <a:t>реформа начата «сверху» и система воспитания школы стремится </a:t>
            </a:r>
            <a:r>
              <a:rPr lang="ru-RU" sz="2400" dirty="0"/>
              <a:t>воспроизвести себя в прежнем виде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B0D0258-0691-4D5C-B327-0819DEDC03CA}"/>
              </a:ext>
            </a:extLst>
          </p:cNvPr>
          <p:cNvSpPr txBox="1"/>
          <p:nvPr/>
        </p:nvSpPr>
        <p:spPr>
          <a:xfrm>
            <a:off x="1101571" y="4408920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03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30AB2C7-4FE1-4FFC-B71E-F45533C51A88}"/>
              </a:ext>
            </a:extLst>
          </p:cNvPr>
          <p:cNvCxnSpPr/>
          <p:nvPr/>
        </p:nvCxnSpPr>
        <p:spPr>
          <a:xfrm flipV="1">
            <a:off x="896650" y="4577858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CC8283E-8EAF-4F72-90A8-19B29609D35C}"/>
              </a:ext>
            </a:extLst>
          </p:cNvPr>
          <p:cNvSpPr txBox="1"/>
          <p:nvPr/>
        </p:nvSpPr>
        <p:spPr>
          <a:xfrm>
            <a:off x="1040269" y="4955540"/>
            <a:ext cx="9506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/>
              <a:t>отсутствие системной работы по повышению квалификации классных руководителей</a:t>
            </a:r>
            <a:endParaRPr lang="ru-RU" sz="24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6" y="60698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Проблемы  системы воспитания в школе 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042648-7F42-43F5-9B00-8E7EE7EF1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4" name="Google Shape;331;p37"/>
          <p:cNvSpPr txBox="1">
            <a:spLocks/>
          </p:cNvSpPr>
          <p:nvPr/>
        </p:nvSpPr>
        <p:spPr>
          <a:xfrm>
            <a:off x="4835784" y="2145491"/>
            <a:ext cx="35688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1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7C4D0E5-285E-4C0B-AB2B-1105B1F2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775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9A562F8-CEF6-41E5-A576-D6D7D447210F}"/>
              </a:ext>
            </a:extLst>
          </p:cNvPr>
          <p:cNvSpPr txBox="1"/>
          <p:nvPr/>
        </p:nvSpPr>
        <p:spPr>
          <a:xfrm>
            <a:off x="1101571" y="1504110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01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E84EED39-A95A-41E8-A8C3-05CB3027D466}"/>
              </a:ext>
            </a:extLst>
          </p:cNvPr>
          <p:cNvCxnSpPr/>
          <p:nvPr/>
        </p:nvCxnSpPr>
        <p:spPr>
          <a:xfrm flipV="1">
            <a:off x="896650" y="1673048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646905-90A9-403E-ABFD-6B3A2DB424C1}"/>
              </a:ext>
            </a:extLst>
          </p:cNvPr>
          <p:cNvSpPr txBox="1"/>
          <p:nvPr/>
        </p:nvSpPr>
        <p:spPr>
          <a:xfrm>
            <a:off x="1905002" y="1371466"/>
            <a:ext cx="99833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/>
              <a:t>Перенос акцента </a:t>
            </a:r>
            <a:r>
              <a:rPr lang="ru-RU" sz="2400" dirty="0"/>
              <a:t>с мероприятий на общешкольные ключевые дела, </a:t>
            </a:r>
            <a:r>
              <a:rPr lang="ru-RU" sz="2400" dirty="0" smtClean="0"/>
              <a:t>переход </a:t>
            </a:r>
            <a:r>
              <a:rPr lang="ru-RU" sz="2400" dirty="0"/>
              <a:t>к программно-целевому построению системы воспитательных мероприятий, дел и акций, усиление  деятельности воспитательных центров (клубов,  объединений, студий, библиотек, музеев и др.);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252035-0785-42E6-A7D5-EA7D50827C94}"/>
              </a:ext>
            </a:extLst>
          </p:cNvPr>
          <p:cNvSpPr txBox="1"/>
          <p:nvPr/>
        </p:nvSpPr>
        <p:spPr>
          <a:xfrm>
            <a:off x="1101571" y="2956515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02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42C6E3A-3462-4DD6-900C-E0D65CEDC280}"/>
              </a:ext>
            </a:extLst>
          </p:cNvPr>
          <p:cNvCxnSpPr/>
          <p:nvPr/>
        </p:nvCxnSpPr>
        <p:spPr>
          <a:xfrm flipV="1">
            <a:off x="896650" y="3125453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22828F-2A84-417B-865D-75FF235DBF87}"/>
              </a:ext>
            </a:extLst>
          </p:cNvPr>
          <p:cNvSpPr txBox="1"/>
          <p:nvPr/>
        </p:nvSpPr>
        <p:spPr>
          <a:xfrm>
            <a:off x="1905002" y="3399924"/>
            <a:ext cx="10254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 smtClean="0"/>
              <a:t>Отказ от </a:t>
            </a:r>
            <a:r>
              <a:rPr lang="ru-RU" sz="2400" dirty="0"/>
              <a:t>единообразных форм  и методов работы, так как они приводят к единообразным образовательным учреждениям в городе;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B0D0258-0691-4D5C-B327-0819DEDC03CA}"/>
              </a:ext>
            </a:extLst>
          </p:cNvPr>
          <p:cNvSpPr txBox="1"/>
          <p:nvPr/>
        </p:nvSpPr>
        <p:spPr>
          <a:xfrm>
            <a:off x="1101571" y="4408920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03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30AB2C7-4FE1-4FFC-B71E-F45533C51A88}"/>
              </a:ext>
            </a:extLst>
          </p:cNvPr>
          <p:cNvCxnSpPr/>
          <p:nvPr/>
        </p:nvCxnSpPr>
        <p:spPr>
          <a:xfrm flipV="1">
            <a:off x="896650" y="4577858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CC8283E-8EAF-4F72-90A8-19B29609D35C}"/>
              </a:ext>
            </a:extLst>
          </p:cNvPr>
          <p:cNvSpPr txBox="1"/>
          <p:nvPr/>
        </p:nvSpPr>
        <p:spPr>
          <a:xfrm>
            <a:off x="1905002" y="4580398"/>
            <a:ext cx="9506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/>
              <a:t>Выделение    сильных </a:t>
            </a:r>
            <a:r>
              <a:rPr lang="ru-RU" sz="2400" dirty="0"/>
              <a:t>и </a:t>
            </a:r>
            <a:r>
              <a:rPr lang="ru-RU" sz="2400" dirty="0" smtClean="0"/>
              <a:t>слабых сторон </a:t>
            </a:r>
            <a:r>
              <a:rPr lang="ru-RU" sz="2400" dirty="0"/>
              <a:t>в воспитательной системе </a:t>
            </a:r>
            <a:r>
              <a:rPr lang="ru-RU" sz="2400" dirty="0" smtClean="0"/>
              <a:t>школы.</a:t>
            </a:r>
            <a:endParaRPr lang="ru-RU" sz="24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6" y="606985"/>
            <a:ext cx="10515600" cy="5614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 smtClean="0"/>
              <a:t>Три </a:t>
            </a:r>
            <a:r>
              <a:rPr lang="ru-RU" sz="4000" dirty="0"/>
              <a:t>аспекта </a:t>
            </a:r>
            <a:r>
              <a:rPr lang="ru-RU" sz="4000" dirty="0" smtClean="0"/>
              <a:t>преобразования воспитательной системы школы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042648-7F42-43F5-9B00-8E7EE7EF1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4" name="Google Shape;331;p37"/>
          <p:cNvSpPr txBox="1">
            <a:spLocks/>
          </p:cNvSpPr>
          <p:nvPr/>
        </p:nvSpPr>
        <p:spPr>
          <a:xfrm>
            <a:off x="4835784" y="2145491"/>
            <a:ext cx="35688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17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верх 1"/>
          <p:cNvSpPr/>
          <p:nvPr/>
        </p:nvSpPr>
        <p:spPr>
          <a:xfrm rot="10800000">
            <a:off x="715817" y="5717244"/>
            <a:ext cx="361666" cy="594656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20133" y="1673048"/>
            <a:ext cx="519515" cy="4020810"/>
          </a:xfrm>
          <a:prstGeom prst="leftBrace">
            <a:avLst>
              <a:gd name="adj1" fmla="val 5396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196879" y="5869064"/>
            <a:ext cx="10515600" cy="56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12800" b="1" dirty="0" smtClean="0">
                <a:solidFill>
                  <a:srgbClr val="DE4529"/>
                </a:solidFill>
              </a:rPr>
              <a:t>Появление системообразующей деятельности</a:t>
            </a:r>
            <a:r>
              <a:rPr lang="ru-RU" sz="4000" b="1" dirty="0" smtClean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4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6443829" y="1426860"/>
            <a:ext cx="5252273" cy="3935937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20635FB-B827-7242-A68B-CE5E4A0D1F11}"/>
              </a:ext>
            </a:extLst>
          </p:cNvPr>
          <p:cNvSpPr/>
          <p:nvPr/>
        </p:nvSpPr>
        <p:spPr>
          <a:xfrm>
            <a:off x="157676" y="266675"/>
            <a:ext cx="1014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Рабочая программа воспитания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57BF513-D30E-664D-9CA6-ADE29C90CFF5}"/>
              </a:ext>
            </a:extLst>
          </p:cNvPr>
          <p:cNvSpPr/>
          <p:nvPr/>
        </p:nvSpPr>
        <p:spPr>
          <a:xfrm>
            <a:off x="8571579" y="5462031"/>
            <a:ext cx="2558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2020-2021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7D3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107D3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17" name="Google Shape;277;p8"/>
          <p:cNvSpPr/>
          <p:nvPr/>
        </p:nvSpPr>
        <p:spPr>
          <a:xfrm>
            <a:off x="90637" y="913006"/>
            <a:ext cx="635319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Пояснительная записка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Раздел 1.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«Особенности организуемого в школе воспитательного процесса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Раздел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.«Цель и задачи воспитания»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Раздел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«Виды, формы и содержание деятельности»: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Инвариантные модули: «Классное руководство», «Школьный урок»,  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КУРСЫ ВНЕУРОЧНОЙ ДЕЯТЕЛЬНОСТИ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«Работа с родителями», «Самоуправление» и 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ПРОФОРИЕНТАЦИЯ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2. Вариативные модули: «Ключевые общешкольные дела», 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ДЕТСКИЕ ОБЩЕСТВЕННЫЕ ОБЪЕДИНЕНИЯ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 «</a:t>
            </a:r>
            <a:r>
              <a:rPr lang="ru-RU" i="1" dirty="0" smtClean="0">
                <a:solidFill>
                  <a:srgbClr val="C00000"/>
                </a:solidFill>
                <a:sym typeface="Arial"/>
              </a:rPr>
              <a:t>С</a:t>
            </a:r>
            <a:r>
              <a:rPr lang="ru-RU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ОЦИАЛЬНОЕ ПАРТНЕРСТВО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«Экскурсии, экспедиции, походы», «Организация предметно-эстетической </a:t>
            </a:r>
            <a:r>
              <a:rPr lang="ru-RU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среды</a:t>
            </a:r>
          </a:p>
          <a:p>
            <a:pPr lvl="0"/>
            <a:r>
              <a:rPr lang="ru-RU" b="1" dirty="0">
                <a:solidFill>
                  <a:schemeClr val="dk1"/>
                </a:solidFill>
              </a:rPr>
              <a:t>Раздел 4.</a:t>
            </a:r>
            <a:r>
              <a:rPr lang="ru-RU" dirty="0">
                <a:solidFill>
                  <a:schemeClr val="dk1"/>
                </a:solidFill>
              </a:rPr>
              <a:t> «Основные направления самоанализа воспитательной работы».</a:t>
            </a:r>
          </a:p>
          <a:p>
            <a:pPr lvl="0"/>
            <a:r>
              <a:rPr lang="ru-RU" dirty="0">
                <a:solidFill>
                  <a:schemeClr val="dk1"/>
                </a:solidFill>
              </a:rPr>
              <a:t>Приложения:  календарные планы воспитательной работы для каждого уровня образования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22121" y="128175"/>
            <a:ext cx="304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ТРИ  ПРАКТИКИ </a:t>
            </a:r>
            <a:r>
              <a:rPr lang="ru-RU" dirty="0">
                <a:solidFill>
                  <a:srgbClr val="C00000"/>
                </a:solidFill>
              </a:rPr>
              <a:t>КАК СИСТЕМООБРАЗУЮЩАЯ ДЕЯТЕЛЬНОСТЬ</a:t>
            </a:r>
            <a:endParaRPr lang="ru-RU" sz="1400" dirty="0">
              <a:solidFill>
                <a:srgbClr val="C00000"/>
              </a:solidFill>
            </a:endParaRPr>
          </a:p>
        </p:txBody>
      </p:sp>
      <p:grpSp>
        <p:nvGrpSpPr>
          <p:cNvPr id="20" name="Google Shape;327;p11"/>
          <p:cNvGrpSpPr/>
          <p:nvPr/>
        </p:nvGrpSpPr>
        <p:grpSpPr>
          <a:xfrm>
            <a:off x="7769695" y="3394828"/>
            <a:ext cx="2600540" cy="1713943"/>
            <a:chOff x="5328667" y="980672"/>
            <a:chExt cx="3822674" cy="2548946"/>
          </a:xfrm>
        </p:grpSpPr>
        <p:pic>
          <p:nvPicPr>
            <p:cNvPr id="21" name="Google Shape;328;p11" descr="\\Srv-school16\для преподавателей\1. Директор. Приказы, распоряжения, Технические задания\грант\приложение   к конкурсной работе\Патриотическое воспитание\ВПК Парад ПОебеды Красноярск\XXx2bCV7b6g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28667" y="980672"/>
              <a:ext cx="3822674" cy="254894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2" name="Google Shape;329;p11"/>
            <p:cNvSpPr/>
            <p:nvPr/>
          </p:nvSpPr>
          <p:spPr>
            <a:xfrm>
              <a:off x="5400675" y="1052735"/>
              <a:ext cx="3622846" cy="2358356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330;p11"/>
          <p:cNvGrpSpPr/>
          <p:nvPr/>
        </p:nvGrpSpPr>
        <p:grpSpPr>
          <a:xfrm>
            <a:off x="6472957" y="1560588"/>
            <a:ext cx="2698328" cy="1718485"/>
            <a:chOff x="5688707" y="3933056"/>
            <a:chExt cx="3445426" cy="2232248"/>
          </a:xfrm>
        </p:grpSpPr>
        <p:pic>
          <p:nvPicPr>
            <p:cNvPr id="24" name="Google Shape;331;p11"/>
            <p:cNvPicPr preferRelativeResize="0"/>
            <p:nvPr/>
          </p:nvPicPr>
          <p:blipFill rotWithShape="1">
            <a:blip r:embed="rId4">
              <a:alphaModFix/>
            </a:blip>
            <a:srcRect l="33593" t="26813" r="17732" b="17122"/>
            <a:stretch/>
          </p:blipFill>
          <p:spPr>
            <a:xfrm>
              <a:off x="5688707" y="3933056"/>
              <a:ext cx="3445426" cy="223224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5" name="Google Shape;332;p11"/>
            <p:cNvSpPr/>
            <p:nvPr/>
          </p:nvSpPr>
          <p:spPr>
            <a:xfrm>
              <a:off x="5760715" y="4005064"/>
              <a:ext cx="3312368" cy="2088232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335;p11"/>
          <p:cNvGrpSpPr/>
          <p:nvPr/>
        </p:nvGrpSpPr>
        <p:grpSpPr>
          <a:xfrm>
            <a:off x="9234634" y="1560588"/>
            <a:ext cx="2499121" cy="1753865"/>
            <a:chOff x="8849072" y="4368552"/>
            <a:chExt cx="2829075" cy="2273364"/>
          </a:xfrm>
        </p:grpSpPr>
        <p:pic>
          <p:nvPicPr>
            <p:cNvPr id="28" name="Google Shape;336;p11" descr="C:\Users\Черновы\Downloads\08EC6C38-9715-43C9-9CB8-4491E49401F1.JPG"/>
            <p:cNvPicPr preferRelativeResize="0"/>
            <p:nvPr/>
          </p:nvPicPr>
          <p:blipFill rotWithShape="1">
            <a:blip r:embed="rId5">
              <a:alphaModFix/>
            </a:blip>
            <a:srcRect l="-1786" t="12500" r="1784" b="7141"/>
            <a:stretch/>
          </p:blipFill>
          <p:spPr>
            <a:xfrm>
              <a:off x="8849072" y="4368552"/>
              <a:ext cx="2829075" cy="227336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9" name="Google Shape;337;p11"/>
            <p:cNvSpPr/>
            <p:nvPr/>
          </p:nvSpPr>
          <p:spPr>
            <a:xfrm>
              <a:off x="8993088" y="4584576"/>
              <a:ext cx="2592288" cy="1816236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3350" tIns="71675" rIns="143350" bIns="716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36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5782732" y="381000"/>
            <a:ext cx="5913368" cy="4284133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20635FB-B827-7242-A68B-CE5E4A0D1F11}"/>
              </a:ext>
            </a:extLst>
          </p:cNvPr>
          <p:cNvSpPr/>
          <p:nvPr/>
        </p:nvSpPr>
        <p:spPr>
          <a:xfrm>
            <a:off x="157676" y="266675"/>
            <a:ext cx="1014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E4529"/>
                </a:solidFill>
                <a:latin typeface="+mn-lt"/>
                <a:ea typeface="Calibri" panose="020F0502020204030204" pitchFamily="34" charset="0"/>
              </a:rPr>
              <a:t>Например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18395" r="16805" b="13210"/>
          <a:stretch/>
        </p:blipFill>
        <p:spPr bwMode="auto">
          <a:xfrm>
            <a:off x="366789" y="2000680"/>
            <a:ext cx="5410030" cy="402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6" t="18272" r="16806" b="14296"/>
          <a:stretch/>
        </p:blipFill>
        <p:spPr bwMode="auto">
          <a:xfrm>
            <a:off x="5909732" y="437285"/>
            <a:ext cx="5659368" cy="41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 flipH="1">
            <a:off x="157676" y="1872832"/>
            <a:ext cx="5828257" cy="4284133"/>
          </a:xfrm>
          <a:prstGeom prst="rect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79BF6-7B21-4AE5-8AD2-D194DE99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336" y="1207844"/>
            <a:ext cx="112380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dirty="0"/>
              <a:t>. Организуйте работу по  преобразованию воспитательной системы как главную   педагогическую заботу. </a:t>
            </a:r>
          </a:p>
          <a:p>
            <a:r>
              <a:rPr lang="ru-RU" sz="2000" dirty="0"/>
              <a:t>2. Найдите источники развития системы внутри ее. </a:t>
            </a:r>
          </a:p>
          <a:p>
            <a:r>
              <a:rPr lang="ru-RU" sz="2000" dirty="0"/>
              <a:t>3. Выделите не просто особенности школы, а системообразующую деятельность, приоритетные направления функционирования системы.</a:t>
            </a:r>
          </a:p>
          <a:p>
            <a:r>
              <a:rPr lang="ru-RU" sz="2000" dirty="0"/>
              <a:t>4. Помните, что основным компонентам деятельности, которые включаются в воспитательную систему любого воспитательного учреждения, –  это  игра, учение и труд.</a:t>
            </a:r>
          </a:p>
          <a:p>
            <a:r>
              <a:rPr lang="ru-RU" sz="2000" dirty="0"/>
              <a:t>5. Выберете  главное: что будет определять «лицо» системы, что послужит основанием для ее самоорганизации.</a:t>
            </a:r>
          </a:p>
          <a:p>
            <a:r>
              <a:rPr lang="ru-RU" sz="2000" dirty="0"/>
              <a:t>6. Упорядочение  системы начните  с  определения цикличности жизни школы («ключевые дела»).</a:t>
            </a:r>
          </a:p>
          <a:p>
            <a:r>
              <a:rPr lang="ru-RU" sz="2000" dirty="0"/>
              <a:t>7. Прогнозируйте обязательно  выход на среду, пусть даже эпизодического характера.</a:t>
            </a:r>
          </a:p>
          <a:p>
            <a:r>
              <a:rPr lang="ru-RU" sz="2000" dirty="0"/>
              <a:t>8. Не забывайте, что у каждой   малой  первичной детской  структуры  должны быть частные  цель, задачи, законы, права, обязанности, соответствующие единой цели и задачам  организации.</a:t>
            </a:r>
          </a:p>
          <a:p>
            <a:r>
              <a:rPr lang="ru-RU" sz="2000" dirty="0"/>
              <a:t>9. Используйте матричную структуру управления, это даст возможность быстро перестраивать   коллектив при постановке и решении новых задач. </a:t>
            </a:r>
          </a:p>
          <a:p>
            <a:r>
              <a:rPr lang="ru-RU" sz="2000" dirty="0"/>
              <a:t>10. Помните, что сегодня важным качеством руководителя  является не столько способность генерировать разнообразие, сколько искусство выбирать главное.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8336" y="241496"/>
            <a:ext cx="11032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DE4529"/>
                </a:solidFill>
              </a:rPr>
              <a:t>Для успешного переосмысления воспитательной работы и  разработки рабочей программы  воспитания мы рекомендуем: </a:t>
            </a:r>
          </a:p>
        </p:txBody>
      </p:sp>
    </p:spTree>
    <p:extLst>
      <p:ext uri="{BB962C8B-B14F-4D97-AF65-F5344CB8AC3E}">
        <p14:creationId xmlns:p14="http://schemas.microsoft.com/office/powerpoint/2010/main" val="92500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C70186-B2AD-4B29-B595-FFC27FA6175B}"/>
              </a:ext>
            </a:extLst>
          </p:cNvPr>
          <p:cNvSpPr/>
          <p:nvPr/>
        </p:nvSpPr>
        <p:spPr>
          <a:xfrm>
            <a:off x="381308" y="549901"/>
            <a:ext cx="6388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DE4529"/>
                </a:solidFill>
              </a:rPr>
              <a:t>СПАСИБО </a:t>
            </a:r>
            <a:br>
              <a:rPr lang="ru-RU" sz="6600" b="1" dirty="0">
                <a:solidFill>
                  <a:srgbClr val="DE4529"/>
                </a:solidFill>
              </a:rPr>
            </a:br>
            <a:r>
              <a:rPr lang="ru-RU" sz="6600" b="1" dirty="0">
                <a:solidFill>
                  <a:srgbClr val="DE4529"/>
                </a:solidFill>
              </a:rPr>
              <a:t>ЗА ВНИМАНИЕ! </a:t>
            </a:r>
            <a:endParaRPr lang="ru-RU" sz="6600" dirty="0">
              <a:solidFill>
                <a:srgbClr val="DE452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5B2C1A-C659-4558-8808-8AA312698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82" y="4388925"/>
            <a:ext cx="1765262" cy="17652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E1428EEF-5ADD-4EFA-AC44-BA79D6391941}"/>
              </a:ext>
            </a:extLst>
          </p:cNvPr>
          <p:cNvGrpSpPr/>
          <p:nvPr/>
        </p:nvGrpSpPr>
        <p:grpSpPr>
          <a:xfrm>
            <a:off x="5832800" y="4388925"/>
            <a:ext cx="3678682" cy="1775344"/>
            <a:chOff x="6116756" y="1041231"/>
            <a:chExt cx="3678682" cy="17838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41AF15A-173C-486D-8875-784B034D28E0}"/>
                </a:ext>
              </a:extLst>
            </p:cNvPr>
            <p:cNvSpPr txBox="1"/>
            <p:nvPr/>
          </p:nvSpPr>
          <p:spPr>
            <a:xfrm>
              <a:off x="6116756" y="1041231"/>
              <a:ext cx="3678682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700" b="1" i="0" dirty="0">
                  <a:solidFill>
                    <a:srgbClr val="333333"/>
                  </a:solidFill>
                  <a:effectLst/>
                </a:rPr>
                <a:t>Красноярский краевой институт повышения квалификации </a:t>
              </a:r>
              <a:br>
                <a:rPr lang="ru-RU" sz="1700" b="1" i="0" dirty="0">
                  <a:solidFill>
                    <a:srgbClr val="333333"/>
                  </a:solidFill>
                  <a:effectLst/>
                </a:rPr>
              </a:br>
              <a:r>
                <a:rPr lang="ru-RU" sz="1700" b="1" i="0" dirty="0">
                  <a:solidFill>
                    <a:srgbClr val="333333"/>
                  </a:solidFill>
                  <a:effectLst/>
                </a:rPr>
                <a:t>и профессиональной переподготовки работников образования</a:t>
              </a:r>
            </a:p>
            <a:p>
              <a:pPr algn="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F0666D-A7B1-4E8C-9E69-E095BBADDA3B}"/>
                </a:ext>
              </a:extLst>
            </p:cNvPr>
            <p:cNvSpPr txBox="1"/>
            <p:nvPr/>
          </p:nvSpPr>
          <p:spPr>
            <a:xfrm>
              <a:off x="8267456" y="2424957"/>
              <a:ext cx="15279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2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www.kipk.ru</a:t>
              </a:r>
              <a:r>
                <a:rPr lang="ru-RU" altLang="ru-RU" sz="2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EFC4AD1-9489-4315-A4E6-59EE0C6C48F0}"/>
              </a:ext>
            </a:extLst>
          </p:cNvPr>
          <p:cNvGrpSpPr/>
          <p:nvPr/>
        </p:nvGrpSpPr>
        <p:grpSpPr>
          <a:xfrm>
            <a:off x="654019" y="4329596"/>
            <a:ext cx="2323364" cy="1877952"/>
            <a:chOff x="6837526" y="4398315"/>
            <a:chExt cx="2445021" cy="197628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33EE5CB-DC01-485E-90A6-18DAC3F4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526" y="4398315"/>
              <a:ext cx="1959235" cy="197628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31F90693-5096-4F52-BE84-5D435C7F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812" y="5480655"/>
              <a:ext cx="640735" cy="611194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1433FE7-B823-419E-A7A4-20CAB7AFDF14}"/>
              </a:ext>
            </a:extLst>
          </p:cNvPr>
          <p:cNvGrpSpPr/>
          <p:nvPr/>
        </p:nvGrpSpPr>
        <p:grpSpPr>
          <a:xfrm>
            <a:off x="3713272" y="4327539"/>
            <a:ext cx="2299113" cy="1877952"/>
            <a:chOff x="9113667" y="4350284"/>
            <a:chExt cx="2419500" cy="197628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4AAFD427-2ED8-4F58-8C19-1EC09663C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667" y="4350284"/>
              <a:ext cx="1959235" cy="197628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F1D7831B-85B2-43F5-B911-8D870CD93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3612" y="5517017"/>
              <a:ext cx="569555" cy="543295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D11742-FC92-4319-A1D0-E6361E9894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21" y="5877530"/>
            <a:ext cx="1172300" cy="8687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65" y="2407354"/>
            <a:ext cx="1692496" cy="16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5082" y="2514938"/>
            <a:ext cx="421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МБОУ «Школа №16 им. Героя Советского Союза И.А. Лапенкова»</a:t>
            </a:r>
          </a:p>
          <a:p>
            <a:pPr algn="r"/>
            <a:endParaRPr lang="ru-RU" dirty="0"/>
          </a:p>
          <a:p>
            <a:pPr algn="r"/>
            <a:r>
              <a:rPr lang="ru-RU" dirty="0" err="1" smtClean="0">
                <a:hlinkClick r:id="rId10"/>
              </a:rPr>
              <a:t>школагероя.рф</a:t>
            </a:r>
            <a:r>
              <a:rPr lang="ru-RU" dirty="0" smtClean="0">
                <a:hlinkClick r:id="rId10"/>
              </a:rPr>
              <a:t>/Рабочая программа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6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497</Words>
  <Application>Microsoft Office PowerPoint</Application>
  <PresentationFormat>Произвольный</PresentationFormat>
  <Paragraphs>51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Проблемы  системы воспитания в школе  </vt:lpstr>
      <vt:lpstr>  Три аспекта преобразования воспитательной системы школы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60</cp:revision>
  <dcterms:created xsi:type="dcterms:W3CDTF">2021-06-28T06:43:28Z</dcterms:created>
  <dcterms:modified xsi:type="dcterms:W3CDTF">2022-04-27T07:15:48Z</dcterms:modified>
</cp:coreProperties>
</file>