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6" r:id="rId2"/>
    <p:sldId id="277" r:id="rId3"/>
    <p:sldId id="259" r:id="rId4"/>
    <p:sldId id="270" r:id="rId5"/>
    <p:sldId id="269" r:id="rId6"/>
    <p:sldId id="271" r:id="rId7"/>
    <p:sldId id="278" r:id="rId8"/>
    <p:sldId id="268" r:id="rId9"/>
    <p:sldId id="279" r:id="rId10"/>
    <p:sldId id="272" r:id="rId11"/>
    <p:sldId id="273" r:id="rId12"/>
    <p:sldId id="275" r:id="rId13"/>
    <p:sldId id="274" r:id="rId14"/>
    <p:sldId id="27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90" d="100"/>
          <a:sy n="90" d="100"/>
        </p:scale>
        <p:origin x="-370" y="3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eacher\Desktop\&#1054;&#1090;&#1095;&#1077;&#1090;&#1099;\&#1057;&#1072;&#1084;&#1086;&#1086;&#1073;&#1089;&#1083;&#1077;&#1076;&#1086;&#1074;&#1072;&#1085;&#1080;&#1077;\&#1057;&#1072;&#1084;&#1086;&#1086;&#1073;&#1089;&#1083;&#1077;&#1076;&#1086;&#1074;&#1072;&#1085;&#1080;&#1077;%20&#1079;&#1072;%202021\&#1044;&#1080;&#1072;&#1075;&#1088;&#1072;&#1084;&#1084;&#1099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eacher\Desktop\&#1054;&#1090;&#1095;&#1077;&#1090;&#1099;\&#1057;&#1072;&#1084;&#1086;&#1086;&#1073;&#1089;&#1083;&#1077;&#1076;&#1086;&#1074;&#1072;&#1085;&#1080;&#1077;\&#1057;&#1072;&#1084;&#1086;&#1086;&#1073;&#1089;&#1083;&#1077;&#1076;&#1086;&#1074;&#1072;&#1085;&#1080;&#1077;%20&#1079;&#1072;%202021\&#1044;&#1080;&#1072;&#1075;&#1088;&#1072;&#1084;&#1084;&#109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1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1E4-417C-B4D2-9FA97F80EDD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1E4-417C-B4D2-9FA97F80EDD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1E4-417C-B4D2-9FA97F80EDD0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Образование!$A$1:$A$3</c:f>
              <c:strCache>
                <c:ptCount val="3"/>
                <c:pt idx="0">
                  <c:v>высшее</c:v>
                </c:pt>
                <c:pt idx="1">
                  <c:v>среднее профессиональное</c:v>
                </c:pt>
                <c:pt idx="2">
                  <c:v>неоконченное высшее</c:v>
                </c:pt>
              </c:strCache>
            </c:strRef>
          </c:cat>
          <c:val>
            <c:numRef>
              <c:f>Образование!$B$1:$B$3</c:f>
              <c:numCache>
                <c:formatCode>General</c:formatCode>
                <c:ptCount val="3"/>
                <c:pt idx="0">
                  <c:v>50</c:v>
                </c:pt>
                <c:pt idx="1">
                  <c:v>12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1E4-417C-B4D2-9FA97F80EDD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"/>
          <c:y val="0.38281167979002623"/>
          <c:w val="0.38333333333333336"/>
          <c:h val="0.3593766404199474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9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E89-48B0-BF80-09132631A56D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E89-48B0-BF80-09132631A56D}"/>
              </c:ext>
            </c:extLst>
          </c:dPt>
          <c:dPt>
            <c:idx val="2"/>
            <c:bubble3D val="0"/>
            <c:explosion val="8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E89-48B0-BF80-09132631A56D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Категория!$A$1:$A$3</c:f>
              <c:strCache>
                <c:ptCount val="3"/>
                <c:pt idx="0">
                  <c:v>Первая квалификационная категория</c:v>
                </c:pt>
                <c:pt idx="1">
                  <c:v>Высшая квалификационная категория</c:v>
                </c:pt>
                <c:pt idx="2">
                  <c:v>Не имеют квалификационной категории</c:v>
                </c:pt>
              </c:strCache>
            </c:strRef>
          </c:cat>
          <c:val>
            <c:numRef>
              <c:f>Категория!$B$1:$B$3</c:f>
              <c:numCache>
                <c:formatCode>General</c:formatCode>
                <c:ptCount val="3"/>
                <c:pt idx="0">
                  <c:v>25</c:v>
                </c:pt>
                <c:pt idx="1">
                  <c:v>21</c:v>
                </c:pt>
                <c:pt idx="2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E89-48B0-BF80-09132631A56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877340332458442"/>
          <c:y val="0.23176837270341208"/>
          <c:w val="0.35455993000874891"/>
          <c:h val="0.5873891805191018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F30E5-7AE3-4033-B111-B5FB23898DD3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B2683-356F-4BD4-83B3-3758B65CD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99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B2683-356F-4BD4-83B3-3758B65CDD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591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B2683-356F-4BD4-83B3-3758B65CDDA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038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9B03E2-8206-4077-9B07-A4EA58716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A5CDCEE-F55F-4A5E-9611-FD0FEA921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22AC45C-6AE8-404D-8852-A9E4FFFE4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DCF2-2759-4AD2-8769-AD6C4CC2BBC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E0784CA-48AC-4B76-AF6F-BF559A0B6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96E2179-FBE5-4C7C-854C-6D535906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48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247B02-4DF6-4A8E-86B7-C655506F3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39E5406-48C8-4BD9-A9D7-CD2F3A51D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344EABE-3F64-43BE-BFE8-537001B47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DCF2-2759-4AD2-8769-AD6C4CC2BBC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1C57509-9C1F-4E43-9F66-C5DFF22AC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D8CD5E-1F5C-4BFF-A533-41C9CDD8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1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951CB1D-0616-4A59-84A4-CD61D1290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A17CD6A-56A5-4684-89F9-9A99B0C21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72B1E3A-D5A1-4AC9-8965-4AF63FBC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DCF2-2759-4AD2-8769-AD6C4CC2BBC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AFAEF8A-0E0A-49E4-999A-202D2203F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5BB0DF9-84EF-45CD-86F5-227BEE1D5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420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B0C912-B9B2-412B-A38D-503A5B3DD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60AB11F-117F-4B67-B31C-6498BF2B1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53A1511-21F3-43B8-B126-71C8BA68A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DCF2-2759-4AD2-8769-AD6C4CC2BBC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2CE1F08-C6ED-4606-AA59-B3064FACC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0884B6D-FC7E-4DE3-B4ED-DCB9C5FC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06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2698B1-57B7-4A05-8944-CD1E83AFE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8532C9F-C252-4B91-B41D-2E9680182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803A454-9605-41FE-8DE1-6505B20E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DCF2-2759-4AD2-8769-AD6C4CC2BBC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3C1F2B7-2CC7-40E6-8404-B9A0EEB7E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1D37712-2D46-4724-8925-39334E404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20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9B7ED1-5E9A-4BA0-9023-AB61B00D3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83B3EE8-3892-4769-B8C4-33BACC758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A18C0C3-EB8F-4329-B0B7-21FE31D66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6C7911E-8909-428C-9BAF-37BAD9EE8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DCF2-2759-4AD2-8769-AD6C4CC2BBC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BDCFDDF-8780-4FFA-A211-713C2A153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5D1B7AD-EB70-4CF3-A617-1D76ADD3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446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E8D7B9-4A06-4F48-BEBA-AC7C18922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5574163-CCAA-4396-B4C1-A945FAC8D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546AC49-8B2A-4953-8FD4-ADE58CBF0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030CEF6-4F3A-463D-BB51-D924A827E2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A6E6C29-CBAD-4124-AB37-D0FC9E883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CC4929D-CD43-4826-9182-7E4BE5C8B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DCF2-2759-4AD2-8769-AD6C4CC2BBC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92922BA-799F-4949-9871-147009C0E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8AB2D51-A0F8-41C6-B2B2-1D7D8A04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263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5852DB-BBD1-4527-9E86-4A0C4EFD2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E735507-1A86-4817-B311-B6831445F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DCF2-2759-4AD2-8769-AD6C4CC2BBC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E751D22-7A61-4122-BD60-5E5951DC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F56B54C-9A6D-4C2A-9692-0C85C097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776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0A0DBE9-6DD5-44A9-BF66-A4721346A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DCF2-2759-4AD2-8769-AD6C4CC2BBC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0EBAD62-2C58-409A-8976-C09D2565F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858C827-ED23-433F-9065-74ABF89A8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608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1CF039-F7C7-4AB7-8FB1-B02614C47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7C062A4-7284-4588-96A7-F7501CCA8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14037F8-CDA7-451C-B72C-FA006F42F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BB01AE3-44CA-48DC-ADD1-7450C3C9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DCF2-2759-4AD2-8769-AD6C4CC2BBC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1084584-AB1D-4C98-8775-78310BF8C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2802CEC-B732-4E4F-89C0-CA06D1877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694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2D18C5-854B-48AC-AB6D-35157D188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0C6B7C4-4643-41F5-8DFB-412E9A5A6E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1C3AF32-C71D-47F7-9D7A-3853DBA88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847A93B-B341-4351-9560-7FB64FA72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DCF2-2759-4AD2-8769-AD6C4CC2BBC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2FEDD00-0C1D-4D13-9433-F0918925F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D6461FD-0541-4064-B1CA-81BE6D0A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050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B3263D-0C29-44BC-9EC8-5E8FA614D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918A516-B7F8-4D29-B79E-80E0107EC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6A219C9-2E8D-4338-8898-5CCD2ACD8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5DCF2-2759-4AD2-8769-AD6C4CC2BBC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ECC55E-A221-4254-9BFB-0FC6B6A86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C647204-4494-420C-A03D-15F18BDEC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52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DAD21A5-5DB0-43F6-819D-8C6B90B8B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F8C312-5AD2-4FB5-809D-20C95040B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252" y="2514600"/>
            <a:ext cx="8546548" cy="1325563"/>
          </a:xfrm>
        </p:spPr>
        <p:txBody>
          <a:bodyPr>
            <a:noAutofit/>
          </a:bodyPr>
          <a:lstStyle/>
          <a:p>
            <a:r>
              <a:rPr lang="ru-RU" sz="4800" spc="-300" dirty="0">
                <a:solidFill>
                  <a:schemeClr val="bg1"/>
                </a:solidFill>
                <a:latin typeface="Circe Light" panose="020B0402020203020203" pitchFamily="34" charset="-52"/>
              </a:rPr>
              <a:t>Школа передового опыта: этапы саморазвития и реализации инновационных </a:t>
            </a:r>
            <a:r>
              <a:rPr lang="ru-RU" sz="4800" spc="-30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идей</a:t>
            </a:r>
            <a:br>
              <a:rPr lang="ru-RU" sz="4800" spc="-300" dirty="0" smtClean="0">
                <a:solidFill>
                  <a:schemeClr val="bg1"/>
                </a:solidFill>
                <a:latin typeface="Circe Light" panose="020B0402020203020203" pitchFamily="34" charset="-52"/>
              </a:rPr>
            </a:br>
            <a:r>
              <a:rPr lang="ru-RU" sz="4800" spc="-300" dirty="0">
                <a:solidFill>
                  <a:schemeClr val="bg1"/>
                </a:solidFill>
                <a:latin typeface="Circe Light" panose="020B0402020203020203" pitchFamily="34" charset="-52"/>
              </a:rPr>
              <a:t/>
            </a:r>
            <a:br>
              <a:rPr lang="ru-RU" sz="4800" spc="-300" dirty="0">
                <a:solidFill>
                  <a:schemeClr val="bg1"/>
                </a:solidFill>
                <a:latin typeface="Circe Light" panose="020B0402020203020203" pitchFamily="34" charset="-52"/>
              </a:rPr>
            </a:br>
            <a:endParaRPr lang="ru-RU" sz="4800" spc="-300" dirty="0">
              <a:solidFill>
                <a:schemeClr val="bg1"/>
              </a:solidFill>
              <a:latin typeface="Circe Light" panose="020B0402020203020203" pitchFamily="34" charset="-52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7F098BD1-CD4D-4471-B8AC-E04C40F8742A}"/>
              </a:ext>
            </a:extLst>
          </p:cNvPr>
          <p:cNvSpPr txBox="1">
            <a:spLocks/>
          </p:cNvSpPr>
          <p:nvPr/>
        </p:nvSpPr>
        <p:spPr>
          <a:xfrm>
            <a:off x="3442253" y="3928533"/>
            <a:ext cx="7547480" cy="1737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Чернова Наталья </a:t>
            </a:r>
            <a:r>
              <a:rPr lang="ru-RU" sz="360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Юрьевна, </a:t>
            </a:r>
          </a:p>
          <a:p>
            <a:endParaRPr lang="ru-RU" sz="3600" dirty="0" smtClean="0">
              <a:solidFill>
                <a:schemeClr val="bg1"/>
              </a:solidFill>
              <a:latin typeface="Circe Light" panose="020B0402020203020203" pitchFamily="34" charset="-52"/>
            </a:endParaRPr>
          </a:p>
          <a:p>
            <a:r>
              <a:rPr lang="ru-RU" sz="360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директор МБОУ «Школа им .Героя Советского Союза И.А. Лапенкова»,</a:t>
            </a:r>
            <a:r>
              <a:rPr lang="ru-RU" sz="3600" dirty="0" err="1" smtClean="0">
                <a:solidFill>
                  <a:schemeClr val="bg1"/>
                </a:solidFill>
                <a:latin typeface="Circe Light" panose="020B0402020203020203" pitchFamily="34" charset="-52"/>
              </a:rPr>
              <a:t>г.Ачинск</a:t>
            </a:r>
            <a:endParaRPr lang="ru-RU" sz="3600" dirty="0" smtClean="0">
              <a:solidFill>
                <a:schemeClr val="bg1"/>
              </a:solidFill>
              <a:latin typeface="Circe Light" panose="020B0402020203020203" pitchFamily="34" charset="-52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90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7191739-652F-4582-A52D-72A1D0AC9D4A}"/>
              </a:ext>
            </a:extLst>
          </p:cNvPr>
          <p:cNvSpPr/>
          <p:nvPr/>
        </p:nvSpPr>
        <p:spPr>
          <a:xfrm>
            <a:off x="7998" y="0"/>
            <a:ext cx="12192000" cy="2217683"/>
          </a:xfrm>
          <a:prstGeom prst="rect">
            <a:avLst/>
          </a:prstGeom>
          <a:solidFill>
            <a:srgbClr val="0070B7"/>
          </a:solidFill>
          <a:ln>
            <a:solidFill>
              <a:srgbClr val="0070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13556751-8B50-4613-B93F-7E169A65EAC1}"/>
              </a:ext>
            </a:extLst>
          </p:cNvPr>
          <p:cNvSpPr txBox="1">
            <a:spLocks/>
          </p:cNvSpPr>
          <p:nvPr/>
        </p:nvSpPr>
        <p:spPr>
          <a:xfrm>
            <a:off x="1339146" y="62874"/>
            <a:ext cx="10641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ru-RU" sz="5400" dirty="0" smtClean="0"/>
              <a:t> </a:t>
            </a:r>
            <a:r>
              <a:rPr lang="ru-RU" sz="6500" spc="-30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Диверсификация</a:t>
            </a:r>
            <a:r>
              <a:rPr lang="ru-RU" sz="4000" dirty="0">
                <a:solidFill>
                  <a:srgbClr val="38598C"/>
                </a:solidFill>
                <a:latin typeface="+mn-lt"/>
              </a:rPr>
              <a:t/>
            </a:r>
            <a:br>
              <a:rPr lang="ru-RU" sz="4000" dirty="0">
                <a:solidFill>
                  <a:srgbClr val="38598C"/>
                </a:solidFill>
                <a:latin typeface="+mn-lt"/>
              </a:rPr>
            </a:br>
            <a:endParaRPr lang="ru-RU" dirty="0">
              <a:solidFill>
                <a:srgbClr val="38598C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CF4B8E5-386E-4013-B9C6-3FED81C03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5" r="38731"/>
          <a:stretch/>
        </p:blipFill>
        <p:spPr>
          <a:xfrm>
            <a:off x="102084" y="-413555"/>
            <a:ext cx="1616535" cy="20372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998" y="2342949"/>
            <a:ext cx="571304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irce Light" panose="020B0402020203020203" pitchFamily="34" charset="-52"/>
                <a:ea typeface="+mj-ea"/>
                <a:cs typeface="+mj-cs"/>
              </a:rPr>
              <a:t>многообразие, </a:t>
            </a:r>
            <a:endParaRPr lang="ru-RU" sz="2000" dirty="0" smtClean="0">
              <a:latin typeface="Circe Light" panose="020B0402020203020203" pitchFamily="34" charset="-52"/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irce Light" panose="020B0402020203020203" pitchFamily="34" charset="-52"/>
                <a:ea typeface="+mj-ea"/>
                <a:cs typeface="+mj-cs"/>
              </a:rPr>
              <a:t>разносторонность </a:t>
            </a:r>
            <a:r>
              <a:rPr lang="ru-RU" sz="2000" dirty="0">
                <a:latin typeface="Circe Light" panose="020B0402020203020203" pitchFamily="34" charset="-52"/>
                <a:ea typeface="+mj-ea"/>
                <a:cs typeface="+mj-cs"/>
              </a:rPr>
              <a:t>и вариативность образовательного процесса за  счет разработки новых образовательных программ, </a:t>
            </a:r>
            <a:endParaRPr lang="ru-RU" sz="2000" dirty="0" smtClean="0">
              <a:latin typeface="Circe Light" panose="020B0402020203020203" pitchFamily="34" charset="-52"/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irce Light" panose="020B0402020203020203" pitchFamily="34" charset="-52"/>
                <a:ea typeface="+mj-ea"/>
                <a:cs typeface="+mj-cs"/>
              </a:rPr>
              <a:t>построения </a:t>
            </a:r>
            <a:r>
              <a:rPr lang="ru-RU" sz="2000" dirty="0">
                <a:latin typeface="Circe Light" panose="020B0402020203020203" pitchFamily="34" charset="-52"/>
                <a:ea typeface="+mj-ea"/>
                <a:cs typeface="+mj-cs"/>
              </a:rPr>
              <a:t>личностных  траекторий развития , преемственности и  сопряженности уровней; </a:t>
            </a:r>
            <a:endParaRPr lang="ru-RU" sz="2000" dirty="0" smtClean="0">
              <a:latin typeface="Circe Light" panose="020B0402020203020203" pitchFamily="34" charset="-52"/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irce Light" panose="020B0402020203020203" pitchFamily="34" charset="-52"/>
                <a:ea typeface="+mj-ea"/>
                <a:cs typeface="+mj-cs"/>
              </a:rPr>
              <a:t>обогащение </a:t>
            </a:r>
            <a:r>
              <a:rPr lang="ru-RU" sz="2000" dirty="0">
                <a:latin typeface="Circe Light" panose="020B0402020203020203" pitchFamily="34" charset="-52"/>
                <a:ea typeface="+mj-ea"/>
                <a:cs typeface="+mj-cs"/>
              </a:rPr>
              <a:t>содержания образования; </a:t>
            </a:r>
            <a:endParaRPr lang="ru-RU" sz="2000" dirty="0" smtClean="0">
              <a:latin typeface="Circe Light" panose="020B0402020203020203" pitchFamily="34" charset="-52"/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irce Light" panose="020B0402020203020203" pitchFamily="34" charset="-52"/>
                <a:ea typeface="+mj-ea"/>
                <a:cs typeface="+mj-cs"/>
              </a:rPr>
              <a:t>обеспечение </a:t>
            </a:r>
            <a:r>
              <a:rPr lang="ru-RU" sz="2000" dirty="0">
                <a:latin typeface="Circe Light" panose="020B0402020203020203" pitchFamily="34" charset="-52"/>
                <a:ea typeface="+mj-ea"/>
                <a:cs typeface="+mj-cs"/>
              </a:rPr>
              <a:t>взаимосвязи содержания, форм, </a:t>
            </a:r>
            <a:endParaRPr lang="ru-RU" sz="2000" dirty="0" smtClean="0">
              <a:latin typeface="Circe Light" panose="020B0402020203020203" pitchFamily="34" charset="-52"/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irce Light" panose="020B0402020203020203" pitchFamily="34" charset="-52"/>
                <a:ea typeface="+mj-ea"/>
                <a:cs typeface="+mj-cs"/>
              </a:rPr>
              <a:t>методов </a:t>
            </a:r>
            <a:r>
              <a:rPr lang="ru-RU" sz="2000" dirty="0">
                <a:latin typeface="Circe Light" panose="020B0402020203020203" pitchFamily="34" charset="-52"/>
                <a:ea typeface="+mj-ea"/>
                <a:cs typeface="+mj-cs"/>
              </a:rPr>
              <a:t>обучения, </a:t>
            </a:r>
            <a:endParaRPr lang="ru-RU" sz="2000" dirty="0" smtClean="0">
              <a:latin typeface="Circe Light" panose="020B0402020203020203" pitchFamily="34" charset="-52"/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irce Light" panose="020B0402020203020203" pitchFamily="34" charset="-52"/>
                <a:ea typeface="+mj-ea"/>
                <a:cs typeface="+mj-cs"/>
              </a:rPr>
              <a:t>интегративная </a:t>
            </a:r>
            <a:r>
              <a:rPr lang="ru-RU" sz="2000" dirty="0">
                <a:latin typeface="Circe Light" panose="020B0402020203020203" pitchFamily="34" charset="-52"/>
                <a:ea typeface="+mj-ea"/>
                <a:cs typeface="+mj-cs"/>
              </a:rPr>
              <a:t>основа проектирования  </a:t>
            </a:r>
          </a:p>
        </p:txBody>
      </p:sp>
      <p:pic>
        <p:nvPicPr>
          <p:cNvPr id="5122" name="Picture 2" descr="ФинФест 2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666" y="837135"/>
            <a:ext cx="3132707" cy="3132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Представили опят для Хабаровс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569" y="837133"/>
            <a:ext cx="3132707" cy="3132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xn--80aggrfrep9d1d.xn--p1ai/wp-content/uploads/2022/02/XIV-%D0%92%D1%81%D0%B5%D1%80%D0%BE%D1%81%D1%81%D0%B8%D0%B9%D1%81%D0%BA%D0%B0%D1%8F-%D0%BD%D0%B0%D1%83%D1%87%D0%BD%D0%BE-%D0%BC%D0%B5%D1%82%D0%BE%D0%B4%D0%B8%D1%87%D0%B5%D1%81%D0%BA%D0%B0%D1%8F-%D0%BA%D0%BE%D0%BD%D1%84%D0%B5%D1%80%D0%B5%D0%BD%D1%86%D0%B8%D1%8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8" b="-453"/>
          <a:stretch/>
        </p:blipFill>
        <p:spPr bwMode="auto">
          <a:xfrm>
            <a:off x="8784865" y="4095138"/>
            <a:ext cx="3258307" cy="2033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shkola16-ach.ucoz.ru/_nw/1/695850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31" y="4032936"/>
            <a:ext cx="2753781" cy="2642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02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7191739-652F-4582-A52D-72A1D0AC9D4A}"/>
              </a:ext>
            </a:extLst>
          </p:cNvPr>
          <p:cNvSpPr/>
          <p:nvPr/>
        </p:nvSpPr>
        <p:spPr>
          <a:xfrm>
            <a:off x="-42333" y="62874"/>
            <a:ext cx="12192000" cy="2217683"/>
          </a:xfrm>
          <a:prstGeom prst="rect">
            <a:avLst/>
          </a:prstGeom>
          <a:solidFill>
            <a:srgbClr val="0070B7"/>
          </a:solidFill>
          <a:ln>
            <a:solidFill>
              <a:srgbClr val="0070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13556751-8B50-4613-B93F-7E169A65EAC1}"/>
              </a:ext>
            </a:extLst>
          </p:cNvPr>
          <p:cNvSpPr txBox="1">
            <a:spLocks/>
          </p:cNvSpPr>
          <p:nvPr/>
        </p:nvSpPr>
        <p:spPr>
          <a:xfrm>
            <a:off x="1339146" y="62874"/>
            <a:ext cx="10641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ru-RU" sz="5400" dirty="0" smtClean="0"/>
              <a:t> </a:t>
            </a:r>
            <a:r>
              <a:rPr lang="ru-RU" sz="6500" spc="-30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Участники взаимодействия </a:t>
            </a:r>
            <a:r>
              <a:rPr lang="ru-RU" sz="4000" dirty="0">
                <a:solidFill>
                  <a:srgbClr val="38598C"/>
                </a:solidFill>
                <a:latin typeface="+mn-lt"/>
              </a:rPr>
              <a:t/>
            </a:r>
            <a:br>
              <a:rPr lang="ru-RU" sz="4000" dirty="0">
                <a:solidFill>
                  <a:srgbClr val="38598C"/>
                </a:solidFill>
                <a:latin typeface="+mn-lt"/>
              </a:rPr>
            </a:br>
            <a:endParaRPr lang="ru-RU" dirty="0">
              <a:solidFill>
                <a:srgbClr val="38598C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CF4B8E5-386E-4013-B9C6-3FED81C03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5" r="38731"/>
          <a:stretch/>
        </p:blipFill>
        <p:spPr>
          <a:xfrm>
            <a:off x="102084" y="-413555"/>
            <a:ext cx="1616535" cy="2037257"/>
          </a:xfrm>
          <a:prstGeom prst="rect">
            <a:avLst/>
          </a:prstGeom>
        </p:spPr>
      </p:pic>
      <p:pic>
        <p:nvPicPr>
          <p:cNvPr id="1026" name="Picture 2" descr="IMG_54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07" y="898589"/>
            <a:ext cx="3559433" cy="2669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356" y="867201"/>
            <a:ext cx="3601284" cy="270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316" y="915452"/>
            <a:ext cx="3536949" cy="2652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1"/>
          <a:stretch/>
        </p:blipFill>
        <p:spPr bwMode="auto">
          <a:xfrm>
            <a:off x="433379" y="3905194"/>
            <a:ext cx="3748887" cy="2495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775" y="3629554"/>
            <a:ext cx="3228446" cy="322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4653" r="7282"/>
          <a:stretch/>
        </p:blipFill>
        <p:spPr bwMode="auto">
          <a:xfrm>
            <a:off x="8438090" y="3778380"/>
            <a:ext cx="3073400" cy="2930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27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51872B6-6FB0-408B-87E2-351F05C032F8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D855274C-BD17-45CE-B22A-265CBF90BA85}"/>
              </a:ext>
            </a:extLst>
          </p:cNvPr>
          <p:cNvGrpSpPr/>
          <p:nvPr/>
        </p:nvGrpSpPr>
        <p:grpSpPr>
          <a:xfrm>
            <a:off x="-19742" y="0"/>
            <a:ext cx="12192000" cy="6858000"/>
            <a:chOff x="354912" y="-131385"/>
            <a:chExt cx="10591678" cy="5298171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01524965-1947-4619-A353-C77B68F4803A}"/>
                </a:ext>
              </a:extLst>
            </p:cNvPr>
            <p:cNvSpPr/>
            <p:nvPr/>
          </p:nvSpPr>
          <p:spPr>
            <a:xfrm>
              <a:off x="354912" y="-131385"/>
              <a:ext cx="10591678" cy="52981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2159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38CA49C1-CBFF-42D7-886D-3556D689F910}"/>
                </a:ext>
              </a:extLst>
            </p:cNvPr>
            <p:cNvSpPr/>
            <p:nvPr/>
          </p:nvSpPr>
          <p:spPr>
            <a:xfrm>
              <a:off x="372063" y="69274"/>
              <a:ext cx="10489325" cy="593506"/>
            </a:xfrm>
            <a:prstGeom prst="rect">
              <a:avLst/>
            </a:prstGeom>
            <a:solidFill>
              <a:srgbClr val="0070B7"/>
            </a:solidFill>
            <a:ln>
              <a:solidFill>
                <a:srgbClr val="0070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04F7C5D-A7B5-4F24-8F1F-4093593225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4" t="22533" r="41144" b="15297"/>
          <a:stretch/>
        </p:blipFill>
        <p:spPr>
          <a:xfrm>
            <a:off x="10635200" y="5461743"/>
            <a:ext cx="1525125" cy="13962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02410" y="259735"/>
            <a:ext cx="43679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3600" spc="-300" dirty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Признание значимости</a:t>
            </a:r>
          </a:p>
        </p:txBody>
      </p:sp>
      <p:pic>
        <p:nvPicPr>
          <p:cNvPr id="1028" name="Picture 4" descr="image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2" y="1273548"/>
            <a:ext cx="3584928" cy="2688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день учител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4158549" y="1273548"/>
            <a:ext cx="2716384" cy="2716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Знамя Победы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6" b="32914"/>
          <a:stretch/>
        </p:blipFill>
        <p:spPr bwMode="auto">
          <a:xfrm>
            <a:off x="7278028" y="1244562"/>
            <a:ext cx="4119734" cy="2717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xn--80aggrfrep9d1d.xn--p1ai/wp-content/uploads/2021/02/wsr2020-2-300x22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918" y="4244846"/>
            <a:ext cx="3002492" cy="2251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8" t="24691" r="22639" b="30741"/>
          <a:stretch/>
        </p:blipFill>
        <p:spPr bwMode="auto">
          <a:xfrm>
            <a:off x="529872" y="4244846"/>
            <a:ext cx="3208867" cy="2240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32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7191739-652F-4582-A52D-72A1D0AC9D4A}"/>
              </a:ext>
            </a:extLst>
          </p:cNvPr>
          <p:cNvSpPr/>
          <p:nvPr/>
        </p:nvSpPr>
        <p:spPr>
          <a:xfrm>
            <a:off x="7998" y="0"/>
            <a:ext cx="12192000" cy="2217683"/>
          </a:xfrm>
          <a:prstGeom prst="rect">
            <a:avLst/>
          </a:prstGeom>
          <a:solidFill>
            <a:srgbClr val="0070B7"/>
          </a:solidFill>
          <a:ln>
            <a:solidFill>
              <a:srgbClr val="0070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13556751-8B50-4613-B93F-7E169A65EAC1}"/>
              </a:ext>
            </a:extLst>
          </p:cNvPr>
          <p:cNvSpPr txBox="1">
            <a:spLocks/>
          </p:cNvSpPr>
          <p:nvPr/>
        </p:nvSpPr>
        <p:spPr>
          <a:xfrm>
            <a:off x="1339146" y="189874"/>
            <a:ext cx="10641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ru-RU" sz="6100" b="1" dirty="0" smtClean="0">
                <a:solidFill>
                  <a:schemeClr val="bg1"/>
                </a:solidFill>
                <a:latin typeface="Qanelas Bold" panose="00000800000000000000" pitchFamily="2" charset="-52"/>
              </a:rPr>
              <a:t>Формы</a:t>
            </a:r>
            <a:r>
              <a:rPr lang="ru-RU" sz="6100" b="1" dirty="0">
                <a:solidFill>
                  <a:schemeClr val="bg1"/>
                </a:solidFill>
                <a:latin typeface="Qanelas Bold" panose="00000800000000000000" pitchFamily="2" charset="-52"/>
              </a:rPr>
              <a:t> тиражирования инновационного педагогического опыта </a:t>
            </a:r>
            <a:r>
              <a:rPr lang="ru-RU" sz="4000" dirty="0">
                <a:solidFill>
                  <a:srgbClr val="38598C"/>
                </a:solidFill>
                <a:latin typeface="+mn-lt"/>
              </a:rPr>
              <a:t/>
            </a:r>
            <a:br>
              <a:rPr lang="ru-RU" sz="4000" dirty="0">
                <a:solidFill>
                  <a:srgbClr val="38598C"/>
                </a:solidFill>
                <a:latin typeface="+mn-lt"/>
              </a:rPr>
            </a:br>
            <a:endParaRPr lang="ru-RU" dirty="0">
              <a:solidFill>
                <a:srgbClr val="38598C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CF4B8E5-386E-4013-B9C6-3FED81C03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5" r="38731"/>
          <a:stretch/>
        </p:blipFill>
        <p:spPr>
          <a:xfrm>
            <a:off x="381484" y="-413555"/>
            <a:ext cx="1616535" cy="203725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473494" y="3374774"/>
            <a:ext cx="5699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000" dirty="0">
                <a:latin typeface="Circe Light" panose="020B0402020203020203" pitchFamily="34" charset="-52"/>
                <a:ea typeface="+mj-ea"/>
                <a:cs typeface="+mj-cs"/>
              </a:rPr>
              <a:t>Методический «портфель» педагога по работе </a:t>
            </a:r>
          </a:p>
          <a:p>
            <a:pPr fontAlgn="base"/>
            <a:r>
              <a:rPr lang="ru-RU" sz="2000" dirty="0">
                <a:latin typeface="Circe Light" panose="020B0402020203020203" pitchFamily="34" charset="-52"/>
                <a:ea typeface="+mj-ea"/>
                <a:cs typeface="+mj-cs"/>
              </a:rPr>
              <a:t>с педагогами и учащимися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73494" y="4536340"/>
            <a:ext cx="3643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Circe Light" panose="020B0402020203020203" pitchFamily="34" charset="-52"/>
                <a:ea typeface="+mj-ea"/>
                <a:cs typeface="+mj-cs"/>
              </a:rPr>
              <a:t>Педагогическая «пирамида» </a:t>
            </a:r>
            <a:endParaRPr lang="ru-RU" sz="2000" dirty="0" smtClean="0">
              <a:latin typeface="Circe Light" panose="020B0402020203020203" pitchFamily="34" charset="-52"/>
              <a:ea typeface="+mj-ea"/>
              <a:cs typeface="+mj-cs"/>
            </a:endParaRPr>
          </a:p>
          <a:p>
            <a:r>
              <a:rPr lang="ru-RU" sz="2000" dirty="0" smtClean="0">
                <a:latin typeface="Circe Light" panose="020B0402020203020203" pitchFamily="34" charset="-52"/>
                <a:ea typeface="+mj-ea"/>
                <a:cs typeface="+mj-cs"/>
              </a:rPr>
              <a:t>в </a:t>
            </a:r>
            <a:r>
              <a:rPr lang="ru-RU" sz="2000" dirty="0">
                <a:latin typeface="Circe Light" panose="020B0402020203020203" pitchFamily="34" charset="-52"/>
                <a:ea typeface="+mj-ea"/>
                <a:cs typeface="+mj-cs"/>
              </a:rPr>
              <a:t>организации работы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3813" y="5486671"/>
            <a:ext cx="4989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Circe Light" panose="020B0402020203020203" pitchFamily="34" charset="-52"/>
                <a:ea typeface="+mj-ea"/>
                <a:cs typeface="+mj-cs"/>
              </a:rPr>
              <a:t>Педагогическая «антенна» в  </a:t>
            </a:r>
            <a:r>
              <a:rPr lang="ru-RU" sz="2000" dirty="0" smtClean="0">
                <a:latin typeface="Circe Light" panose="020B0402020203020203" pitchFamily="34" charset="-52"/>
                <a:ea typeface="+mj-ea"/>
                <a:cs typeface="+mj-cs"/>
              </a:rPr>
              <a:t>мотивации</a:t>
            </a:r>
          </a:p>
          <a:p>
            <a:r>
              <a:rPr lang="ru-RU" sz="2000" dirty="0" smtClean="0">
                <a:latin typeface="Circe Light" panose="020B0402020203020203" pitchFamily="34" charset="-52"/>
                <a:ea typeface="+mj-ea"/>
                <a:cs typeface="+mj-cs"/>
              </a:rPr>
              <a:t> </a:t>
            </a:r>
            <a:r>
              <a:rPr lang="ru-RU" sz="2000" dirty="0">
                <a:latin typeface="Circe Light" panose="020B0402020203020203" pitchFamily="34" charset="-52"/>
                <a:ea typeface="+mj-ea"/>
                <a:cs typeface="+mj-cs"/>
              </a:rPr>
              <a:t>на деятельность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7813" y="2745348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sz="2000" dirty="0">
                <a:latin typeface="Circe Light" panose="020B0402020203020203" pitchFamily="34" charset="-52"/>
                <a:ea typeface="+mj-ea"/>
                <a:cs typeface="+mj-cs"/>
              </a:rPr>
              <a:t>- стажировки;</a:t>
            </a:r>
          </a:p>
          <a:p>
            <a:pPr fontAlgn="base"/>
            <a:r>
              <a:rPr lang="ru-RU" sz="2000" dirty="0">
                <a:latin typeface="Circe Light" panose="020B0402020203020203" pitchFamily="34" charset="-52"/>
                <a:ea typeface="+mj-ea"/>
                <a:cs typeface="+mj-cs"/>
              </a:rPr>
              <a:t>- консультации, практикумы, инструктивные совещания;</a:t>
            </a:r>
          </a:p>
          <a:p>
            <a:pPr fontAlgn="base"/>
            <a:r>
              <a:rPr lang="ru-RU" sz="2000" dirty="0">
                <a:latin typeface="Circe Light" panose="020B0402020203020203" pitchFamily="34" charset="-52"/>
                <a:ea typeface="+mj-ea"/>
                <a:cs typeface="+mj-cs"/>
              </a:rPr>
              <a:t>- обучающие семинары, семинары-погружение, имитационные игры</a:t>
            </a:r>
          </a:p>
          <a:p>
            <a:pPr fontAlgn="base"/>
            <a:r>
              <a:rPr lang="ru-RU" sz="2000" dirty="0">
                <a:latin typeface="Circe Light" panose="020B0402020203020203" pitchFamily="34" charset="-52"/>
                <a:ea typeface="+mj-ea"/>
                <a:cs typeface="+mj-cs"/>
              </a:rPr>
              <a:t>- мастер-классы, педагогические мастерские, </a:t>
            </a:r>
          </a:p>
          <a:p>
            <a:pPr fontAlgn="base"/>
            <a:r>
              <a:rPr lang="ru-RU" sz="2000" dirty="0">
                <a:latin typeface="Circe Light" panose="020B0402020203020203" pitchFamily="34" charset="-52"/>
                <a:ea typeface="+mj-ea"/>
                <a:cs typeface="+mj-cs"/>
              </a:rPr>
              <a:t>конференции, </a:t>
            </a:r>
            <a:r>
              <a:rPr lang="ru-RU" sz="2000" dirty="0" err="1">
                <a:latin typeface="Circe Light" panose="020B0402020203020203" pitchFamily="34" charset="-52"/>
                <a:ea typeface="+mj-ea"/>
                <a:cs typeface="+mj-cs"/>
              </a:rPr>
              <a:t>социодрама</a:t>
            </a:r>
            <a:r>
              <a:rPr lang="ru-RU" sz="2000" dirty="0">
                <a:latin typeface="Circe Light" panose="020B0402020203020203" pitchFamily="34" charset="-52"/>
                <a:ea typeface="+mj-ea"/>
                <a:cs typeface="+mj-cs"/>
              </a:rPr>
              <a:t> </a:t>
            </a:r>
          </a:p>
          <a:p>
            <a:pPr fontAlgn="base"/>
            <a:r>
              <a:rPr lang="ru-RU" sz="2000" dirty="0">
                <a:latin typeface="Circe Light" panose="020B0402020203020203" pitchFamily="34" charset="-52"/>
                <a:ea typeface="+mj-ea"/>
                <a:cs typeface="+mj-cs"/>
              </a:rPr>
              <a:t>-  мировое кафе, лаборатории воспитательных техник, презентации, форумы, фестивали, </a:t>
            </a:r>
          </a:p>
          <a:p>
            <a:pPr fontAlgn="base"/>
            <a:r>
              <a:rPr lang="ru-RU" sz="2000" dirty="0">
                <a:latin typeface="Circe Light" panose="020B0402020203020203" pitchFamily="34" charset="-52"/>
                <a:ea typeface="+mj-ea"/>
                <a:cs typeface="+mj-cs"/>
              </a:rPr>
              <a:t>- публикации, выступления в СМИ.</a:t>
            </a:r>
          </a:p>
        </p:txBody>
      </p:sp>
    </p:spTree>
    <p:extLst>
      <p:ext uri="{BB962C8B-B14F-4D97-AF65-F5344CB8AC3E}">
        <p14:creationId xmlns:p14="http://schemas.microsoft.com/office/powerpoint/2010/main" val="421568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7191739-652F-4582-A52D-72A1D0AC9D4A}"/>
              </a:ext>
            </a:extLst>
          </p:cNvPr>
          <p:cNvSpPr/>
          <p:nvPr/>
        </p:nvSpPr>
        <p:spPr>
          <a:xfrm>
            <a:off x="0" y="0"/>
            <a:ext cx="12192000" cy="2217683"/>
          </a:xfrm>
          <a:prstGeom prst="rect">
            <a:avLst/>
          </a:prstGeom>
          <a:solidFill>
            <a:srgbClr val="0070B7"/>
          </a:solidFill>
          <a:ln>
            <a:solidFill>
              <a:srgbClr val="0070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CF4B8E5-386E-4013-B9C6-3FED81C03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5" r="38731"/>
          <a:stretch/>
        </p:blipFill>
        <p:spPr>
          <a:xfrm>
            <a:off x="381484" y="-413555"/>
            <a:ext cx="1616535" cy="203725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13556751-8B50-4613-B93F-7E169A65EAC1}"/>
              </a:ext>
            </a:extLst>
          </p:cNvPr>
          <p:cNvSpPr txBox="1">
            <a:spLocks/>
          </p:cNvSpPr>
          <p:nvPr/>
        </p:nvSpPr>
        <p:spPr>
          <a:xfrm>
            <a:off x="775386" y="3263274"/>
            <a:ext cx="10641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5400" dirty="0" smtClean="0"/>
              <a:t> </a:t>
            </a:r>
            <a:r>
              <a:rPr lang="ru-RU" sz="6500" spc="-300" dirty="0" smtClean="0">
                <a:latin typeface="Circe Light" panose="020B0402020203020203" pitchFamily="34" charset="-52"/>
              </a:rPr>
              <a:t>Спасибо за внимание</a:t>
            </a:r>
            <a:r>
              <a:rPr lang="ru-RU" sz="4000" dirty="0">
                <a:solidFill>
                  <a:srgbClr val="38598C"/>
                </a:solidFill>
                <a:latin typeface="+mn-lt"/>
              </a:rPr>
              <a:t/>
            </a:r>
            <a:br>
              <a:rPr lang="ru-RU" sz="4000" dirty="0">
                <a:solidFill>
                  <a:srgbClr val="38598C"/>
                </a:solidFill>
                <a:latin typeface="+mn-lt"/>
              </a:rPr>
            </a:br>
            <a:endParaRPr lang="ru-RU" dirty="0">
              <a:solidFill>
                <a:srgbClr val="38598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0461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7191739-652F-4582-A52D-72A1D0AC9D4A}"/>
              </a:ext>
            </a:extLst>
          </p:cNvPr>
          <p:cNvSpPr/>
          <p:nvPr/>
        </p:nvSpPr>
        <p:spPr>
          <a:xfrm>
            <a:off x="7998" y="0"/>
            <a:ext cx="12192000" cy="2217683"/>
          </a:xfrm>
          <a:prstGeom prst="rect">
            <a:avLst/>
          </a:prstGeom>
          <a:solidFill>
            <a:srgbClr val="0070B7"/>
          </a:solidFill>
          <a:ln>
            <a:solidFill>
              <a:srgbClr val="0070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13556751-8B50-4613-B93F-7E169A65EAC1}"/>
              </a:ext>
            </a:extLst>
          </p:cNvPr>
          <p:cNvSpPr txBox="1">
            <a:spLocks/>
          </p:cNvSpPr>
          <p:nvPr/>
        </p:nvSpPr>
        <p:spPr>
          <a:xfrm>
            <a:off x="1339146" y="189874"/>
            <a:ext cx="10641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ru-RU" sz="5400" dirty="0" smtClean="0"/>
              <a:t> </a:t>
            </a:r>
            <a:r>
              <a:rPr lang="ru-RU" sz="6500" spc="-30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Разрешите представиться</a:t>
            </a:r>
            <a:r>
              <a:rPr lang="ru-RU" sz="4000" dirty="0">
                <a:solidFill>
                  <a:srgbClr val="38598C"/>
                </a:solidFill>
                <a:latin typeface="+mn-lt"/>
              </a:rPr>
              <a:t/>
            </a:r>
            <a:br>
              <a:rPr lang="ru-RU" sz="4000" dirty="0">
                <a:solidFill>
                  <a:srgbClr val="38598C"/>
                </a:solidFill>
                <a:latin typeface="+mn-lt"/>
              </a:rPr>
            </a:br>
            <a:endParaRPr lang="ru-RU" dirty="0">
              <a:solidFill>
                <a:srgbClr val="38598C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CF4B8E5-386E-4013-B9C6-3FED81C03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5" r="38731"/>
          <a:stretch/>
        </p:blipFill>
        <p:spPr>
          <a:xfrm>
            <a:off x="381484" y="-413555"/>
            <a:ext cx="1616535" cy="203725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10493" r="16529" b="5062"/>
          <a:stretch/>
        </p:blipFill>
        <p:spPr bwMode="auto">
          <a:xfrm>
            <a:off x="8033335" y="1141150"/>
            <a:ext cx="3595643" cy="2474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1" t="10007" r="15020" b="4907"/>
          <a:stretch/>
        </p:blipFill>
        <p:spPr bwMode="auto">
          <a:xfrm>
            <a:off x="8033336" y="3935085"/>
            <a:ext cx="3806941" cy="2504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2" t="12251" r="16569" b="5602"/>
          <a:stretch/>
        </p:blipFill>
        <p:spPr bwMode="auto">
          <a:xfrm>
            <a:off x="4144318" y="1173461"/>
            <a:ext cx="3547533" cy="2409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1" t="7983" r="23588" b="7983"/>
          <a:stretch/>
        </p:blipFill>
        <p:spPr bwMode="auto">
          <a:xfrm>
            <a:off x="4144318" y="3682556"/>
            <a:ext cx="3474968" cy="2741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4" t="9099" r="11316" b="8655"/>
          <a:stretch/>
        </p:blipFill>
        <p:spPr bwMode="auto">
          <a:xfrm>
            <a:off x="182218" y="1141150"/>
            <a:ext cx="3759201" cy="2342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shkola16-ach.ucoz.ru/img/shkola_16.jpg"/>
          <p:cNvPicPr>
            <a:picLocks noChangeAspect="1" noChangeArrowheads="1"/>
          </p:cNvPicPr>
          <p:nvPr/>
        </p:nvPicPr>
        <p:blipFill>
          <a:blip r:embed="rId8">
            <a:lum bright="4000"/>
          </a:blip>
          <a:srcRect/>
          <a:stretch>
            <a:fillRect/>
          </a:stretch>
        </p:blipFill>
        <p:spPr bwMode="auto">
          <a:xfrm>
            <a:off x="132396" y="3793066"/>
            <a:ext cx="3809023" cy="2049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581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FD690AB5-7698-4D4A-907C-89127B694EA0}"/>
              </a:ext>
            </a:extLst>
          </p:cNvPr>
          <p:cNvSpPr/>
          <p:nvPr/>
        </p:nvSpPr>
        <p:spPr>
          <a:xfrm>
            <a:off x="1" y="0"/>
            <a:ext cx="6088978" cy="6858000"/>
          </a:xfrm>
          <a:prstGeom prst="rect">
            <a:avLst/>
          </a:prstGeom>
          <a:solidFill>
            <a:srgbClr val="0070B7"/>
          </a:solidFill>
          <a:ln>
            <a:solidFill>
              <a:srgbClr val="0070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9816D69-C484-4752-8AEE-F38D28C2BC9F}"/>
              </a:ext>
            </a:extLst>
          </p:cNvPr>
          <p:cNvSpPr txBox="1"/>
          <p:nvPr/>
        </p:nvSpPr>
        <p:spPr>
          <a:xfrm>
            <a:off x="314986" y="129198"/>
            <a:ext cx="61927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Характеристика коллектива на контрасте</a:t>
            </a:r>
            <a:endParaRPr lang="ru-RU" sz="3200" b="1" i="1" dirty="0">
              <a:solidFill>
                <a:schemeClr val="bg1"/>
              </a:solidFill>
              <a:latin typeface="Qanelas Bold" panose="000008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830D116-83E7-468C-BBD8-0A90C7F0F2BB}"/>
              </a:ext>
            </a:extLst>
          </p:cNvPr>
          <p:cNvSpPr txBox="1"/>
          <p:nvPr/>
        </p:nvSpPr>
        <p:spPr>
          <a:xfrm>
            <a:off x="237067" y="1261400"/>
            <a:ext cx="5740400" cy="6183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algn="just">
              <a:lnSpc>
                <a:spcPct val="115000"/>
              </a:lnSpc>
              <a:buFont typeface="Wingdings" panose="05000000000000000000" pitchFamily="2" charset="2"/>
              <a:buChar char="§"/>
              <a:defRPr/>
            </a:pPr>
            <a:r>
              <a:rPr lang="ru-RU" sz="2400" b="1" dirty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Морально-психологическая готовность к введению новых ФГОС – более 50%;</a:t>
            </a:r>
          </a:p>
          <a:p>
            <a:pPr indent="-342900" algn="just">
              <a:lnSpc>
                <a:spcPct val="115000"/>
              </a:lnSpc>
              <a:buFont typeface="Wingdings" panose="05000000000000000000" pitchFamily="2" charset="2"/>
              <a:buChar char="§"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Низкая </a:t>
            </a:r>
            <a:r>
              <a:rPr lang="ru-RU" sz="2400" b="1" dirty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информационно-методическая мобильность коллектива – 40% </a:t>
            </a:r>
            <a:endParaRPr lang="ru-RU" sz="2400" b="1" dirty="0" smtClean="0">
              <a:solidFill>
                <a:schemeClr val="bg1"/>
              </a:solidFill>
              <a:latin typeface="Qanelas Bold" panose="00000800000000000000" pitchFamily="2" charset="-52"/>
              <a:ea typeface="+mj-ea"/>
              <a:cs typeface="+mj-cs"/>
            </a:endParaRPr>
          </a:p>
          <a:p>
            <a:pPr indent="-342900" algn="just">
              <a:lnSpc>
                <a:spcPct val="115000"/>
              </a:lnSpc>
              <a:buFont typeface="Wingdings" panose="05000000000000000000" pitchFamily="2" charset="2"/>
              <a:buChar char="§"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Умение развивать </a:t>
            </a:r>
            <a:r>
              <a:rPr lang="ru-RU" sz="2400" b="1" dirty="0" err="1" smtClean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ФинГ</a:t>
            </a:r>
            <a:r>
              <a:rPr lang="ru-RU" sz="2400" b="1" dirty="0" smtClean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 – 73,57%;</a:t>
            </a:r>
          </a:p>
          <a:p>
            <a:pPr indent="-342900" algn="just">
              <a:lnSpc>
                <a:spcPct val="115000"/>
              </a:lnSpc>
              <a:buFont typeface="Wingdings" panose="05000000000000000000" pitchFamily="2" charset="2"/>
              <a:buChar char="§"/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Власть </a:t>
            </a:r>
            <a:r>
              <a:rPr lang="ru-RU" altLang="ru-RU" sz="2400" b="1" dirty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стереотипов – 70%</a:t>
            </a:r>
          </a:p>
          <a:p>
            <a:pPr indent="-342900">
              <a:lnSpc>
                <a:spcPct val="115000"/>
              </a:lnSpc>
              <a:buFont typeface="Wingdings" panose="05000000000000000000" pitchFamily="2" charset="2"/>
              <a:buChar char="§"/>
              <a:defRPr/>
            </a:pPr>
            <a:r>
              <a:rPr lang="ru-RU" altLang="ru-RU" sz="2400" b="1" dirty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Высокий уровень «профессионального выгорания» </a:t>
            </a:r>
            <a:r>
              <a:rPr lang="ru-RU" altLang="ru-RU" sz="2800" b="1" dirty="0" smtClean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- 74%</a:t>
            </a:r>
            <a:endParaRPr lang="ru-RU" sz="2800" b="1" dirty="0">
              <a:solidFill>
                <a:schemeClr val="bg1"/>
              </a:solidFill>
              <a:latin typeface="Qanelas Bold" panose="00000800000000000000" pitchFamily="2" charset="-52"/>
              <a:ea typeface="+mj-ea"/>
              <a:cs typeface="+mj-cs"/>
            </a:endParaRPr>
          </a:p>
          <a:p>
            <a:pPr lvl="0" algn="just"/>
            <a:endParaRPr lang="ru-RU" sz="2000" b="1" dirty="0">
              <a:solidFill>
                <a:schemeClr val="bg1"/>
              </a:solidFill>
              <a:latin typeface="Qanelas Bold" panose="00000800000000000000" pitchFamily="2" charset="-52"/>
              <a:ea typeface="+mj-ea"/>
              <a:cs typeface="+mj-cs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841642057"/>
              </p:ext>
            </p:extLst>
          </p:nvPr>
        </p:nvGraphicFramePr>
        <p:xfrm>
          <a:off x="6512311" y="76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699807511"/>
              </p:ext>
            </p:extLst>
          </p:nvPr>
        </p:nvGraphicFramePr>
        <p:xfrm>
          <a:off x="6493933" y="309218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341223" y="6088571"/>
            <a:ext cx="1033302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300" spc="-300" dirty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Обновление педагогов </a:t>
            </a:r>
            <a:r>
              <a:rPr lang="ru-RU" sz="3300" spc="-300" dirty="0">
                <a:latin typeface="Circe Light" panose="020B0402020203020203" pitchFamily="34" charset="-52"/>
                <a:ea typeface="+mj-ea"/>
                <a:cs typeface="+mj-cs"/>
              </a:rPr>
              <a:t>путем обновления форм деятельности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334" y="131283"/>
            <a:ext cx="1293778" cy="118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30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51872B6-6FB0-408B-87E2-351F05C032F8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D855274C-BD17-45CE-B22A-265CBF90BA85}"/>
              </a:ext>
            </a:extLst>
          </p:cNvPr>
          <p:cNvGrpSpPr/>
          <p:nvPr/>
        </p:nvGrpSpPr>
        <p:grpSpPr>
          <a:xfrm>
            <a:off x="17579" y="-76018"/>
            <a:ext cx="12074182" cy="6849533"/>
            <a:chOff x="496030" y="51761"/>
            <a:chExt cx="10489325" cy="5291630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01524965-1947-4619-A353-C77B68F4803A}"/>
                </a:ext>
              </a:extLst>
            </p:cNvPr>
            <p:cNvSpPr/>
            <p:nvPr/>
          </p:nvSpPr>
          <p:spPr>
            <a:xfrm>
              <a:off x="496030" y="51761"/>
              <a:ext cx="10489325" cy="52916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2159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38CA49C1-CBFF-42D7-886D-3556D689F910}"/>
                </a:ext>
              </a:extLst>
            </p:cNvPr>
            <p:cNvSpPr/>
            <p:nvPr/>
          </p:nvSpPr>
          <p:spPr>
            <a:xfrm>
              <a:off x="496030" y="399422"/>
              <a:ext cx="10489325" cy="593506"/>
            </a:xfrm>
            <a:prstGeom prst="rect">
              <a:avLst/>
            </a:prstGeom>
            <a:solidFill>
              <a:srgbClr val="0070B7"/>
            </a:solidFill>
            <a:ln>
              <a:solidFill>
                <a:srgbClr val="0070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04F7C5D-A7B5-4F24-8F1F-4093593225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4" t="22533" r="41144" b="15297"/>
          <a:stretch/>
        </p:blipFill>
        <p:spPr>
          <a:xfrm>
            <a:off x="9614378" y="4614177"/>
            <a:ext cx="2204088" cy="20178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5532" y="1338702"/>
            <a:ext cx="1176866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 smtClean="0"/>
          </a:p>
          <a:p>
            <a:pPr marL="342900" indent="-342900">
              <a:buAutoNum type="arabicParenR"/>
            </a:pPr>
            <a:r>
              <a:rPr lang="ru-RU" sz="3600" spc="-300" dirty="0">
                <a:latin typeface="Circe Light" panose="020B0402020203020203" pitchFamily="34" charset="-52"/>
                <a:ea typeface="+mj-ea"/>
                <a:cs typeface="+mj-cs"/>
              </a:rPr>
              <a:t>особая </a:t>
            </a:r>
            <a:r>
              <a:rPr lang="ru-RU" sz="3600" spc="-300" dirty="0" smtClean="0">
                <a:latin typeface="Circe Light" panose="020B0402020203020203" pitchFamily="34" charset="-52"/>
                <a:ea typeface="+mj-ea"/>
                <a:cs typeface="+mj-cs"/>
              </a:rPr>
              <a:t>мотивация, </a:t>
            </a:r>
            <a:r>
              <a:rPr lang="ru-RU" sz="3600" spc="-300" dirty="0">
                <a:latin typeface="Circe Light" panose="020B0402020203020203" pitchFamily="34" charset="-52"/>
                <a:ea typeface="+mj-ea"/>
                <a:cs typeface="+mj-cs"/>
              </a:rPr>
              <a:t>не провоцируемая деньгами; </a:t>
            </a:r>
          </a:p>
          <a:p>
            <a:pPr marL="342900" indent="-342900">
              <a:buAutoNum type="arabicParenR"/>
            </a:pPr>
            <a:r>
              <a:rPr lang="ru-RU" sz="3600" spc="-300" dirty="0">
                <a:latin typeface="Circe Light" panose="020B0402020203020203" pitchFamily="34" charset="-52"/>
                <a:ea typeface="+mj-ea"/>
                <a:cs typeface="+mj-cs"/>
              </a:rPr>
              <a:t>рост круга людей, творящих инновации без денег; </a:t>
            </a:r>
          </a:p>
          <a:p>
            <a:pPr marL="342900" indent="-342900">
              <a:buAutoNum type="arabicParenR"/>
            </a:pPr>
            <a:r>
              <a:rPr lang="ru-RU" sz="3600" spc="-300" dirty="0">
                <a:latin typeface="Circe Light" panose="020B0402020203020203" pitchFamily="34" charset="-52"/>
                <a:ea typeface="+mj-ea"/>
                <a:cs typeface="+mj-cs"/>
              </a:rPr>
              <a:t> ограниченность денег в оценке положительных последствий инноваций</a:t>
            </a:r>
            <a:r>
              <a:rPr lang="ru-RU" sz="3600" spc="-300" dirty="0" smtClean="0">
                <a:latin typeface="Circe Light" panose="020B0402020203020203" pitchFamily="34" charset="-52"/>
                <a:ea typeface="+mj-ea"/>
                <a:cs typeface="+mj-cs"/>
              </a:rPr>
              <a:t>.</a:t>
            </a:r>
          </a:p>
          <a:p>
            <a:pPr marL="342900" indent="-342900">
              <a:buAutoNum type="arabicParenR"/>
            </a:pPr>
            <a:endParaRPr lang="ru-RU" sz="3600" spc="-300" dirty="0">
              <a:latin typeface="Circe Light" panose="020B0402020203020203" pitchFamily="34" charset="-52"/>
              <a:ea typeface="+mj-ea"/>
              <a:cs typeface="+mj-cs"/>
            </a:endParaRPr>
          </a:p>
          <a:p>
            <a:pPr marL="342900" indent="-342900">
              <a:buAutoNum type="arabicParenR"/>
            </a:pPr>
            <a:endParaRPr lang="ru-RU" sz="3600" spc="-300" dirty="0" smtClean="0">
              <a:latin typeface="Circe Light" panose="020B0402020203020203" pitchFamily="34" charset="-52"/>
              <a:ea typeface="+mj-ea"/>
              <a:cs typeface="+mj-cs"/>
            </a:endParaRPr>
          </a:p>
          <a:p>
            <a:r>
              <a:rPr lang="ru-RU" sz="3600" spc="-300" dirty="0" smtClean="0">
                <a:latin typeface="Circe Light" panose="020B0402020203020203" pitchFamily="34" charset="-52"/>
                <a:ea typeface="+mj-ea"/>
                <a:cs typeface="+mj-cs"/>
              </a:rPr>
              <a:t>Важна не цена, а ценность!</a:t>
            </a:r>
            <a:endParaRPr lang="ru-RU" sz="3600" spc="-300" dirty="0">
              <a:latin typeface="Circe Light" panose="020B0402020203020203" pitchFamily="34" charset="-52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12858" y="372795"/>
            <a:ext cx="59976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spc="-300" dirty="0">
                <a:solidFill>
                  <a:schemeClr val="bg1"/>
                </a:solidFill>
                <a:latin typeface="Circe Light" panose="020B0402020203020203" pitchFamily="34" charset="-52"/>
              </a:rPr>
              <a:t>Мотивация к инновациям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6422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7191739-652F-4582-A52D-72A1D0AC9D4A}"/>
              </a:ext>
            </a:extLst>
          </p:cNvPr>
          <p:cNvSpPr/>
          <p:nvPr/>
        </p:nvSpPr>
        <p:spPr>
          <a:xfrm>
            <a:off x="7998" y="0"/>
            <a:ext cx="12192000" cy="2217683"/>
          </a:xfrm>
          <a:prstGeom prst="rect">
            <a:avLst/>
          </a:prstGeom>
          <a:solidFill>
            <a:srgbClr val="0070B7"/>
          </a:solidFill>
          <a:ln>
            <a:solidFill>
              <a:srgbClr val="0070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13556751-8B50-4613-B93F-7E169A65EAC1}"/>
              </a:ext>
            </a:extLst>
          </p:cNvPr>
          <p:cNvSpPr txBox="1">
            <a:spLocks/>
          </p:cNvSpPr>
          <p:nvPr/>
        </p:nvSpPr>
        <p:spPr>
          <a:xfrm>
            <a:off x="1339146" y="189874"/>
            <a:ext cx="10641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ru-RU" sz="5400" dirty="0" smtClean="0"/>
              <a:t> </a:t>
            </a:r>
            <a:r>
              <a:rPr lang="ru-RU" sz="6500" spc="-30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Мотивация </a:t>
            </a:r>
            <a:r>
              <a:rPr lang="ru-RU" sz="6500" spc="-300" dirty="0">
                <a:solidFill>
                  <a:schemeClr val="bg1"/>
                </a:solidFill>
                <a:latin typeface="Circe Light" panose="020B0402020203020203" pitchFamily="34" charset="-52"/>
              </a:rPr>
              <a:t>к </a:t>
            </a:r>
            <a:r>
              <a:rPr lang="ru-RU" sz="6500" spc="-30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инновациям</a:t>
            </a:r>
            <a:r>
              <a:rPr lang="ru-RU" sz="4000" dirty="0">
                <a:solidFill>
                  <a:srgbClr val="38598C"/>
                </a:solidFill>
                <a:latin typeface="+mn-lt"/>
              </a:rPr>
              <a:t/>
            </a:r>
            <a:br>
              <a:rPr lang="ru-RU" sz="4000" dirty="0">
                <a:solidFill>
                  <a:srgbClr val="38598C"/>
                </a:solidFill>
                <a:latin typeface="+mn-lt"/>
              </a:rPr>
            </a:br>
            <a:endParaRPr lang="ru-RU" dirty="0">
              <a:solidFill>
                <a:srgbClr val="38598C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CF4B8E5-386E-4013-B9C6-3FED81C03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5" r="38731"/>
          <a:stretch/>
        </p:blipFill>
        <p:spPr>
          <a:xfrm>
            <a:off x="381484" y="-413555"/>
            <a:ext cx="1616535" cy="20372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B46BE3-9194-4237-906C-B37846E0F2FE}"/>
              </a:ext>
            </a:extLst>
          </p:cNvPr>
          <p:cNvSpPr txBox="1"/>
          <p:nvPr/>
        </p:nvSpPr>
        <p:spPr>
          <a:xfrm>
            <a:off x="76684" y="2396185"/>
            <a:ext cx="4740850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0212" marR="0" lvl="0" indent="-342900" algn="l" defTabSz="1074738" rtl="0" eaLnBrk="1" fontAlgn="auto" latinLnBrk="0" hangingPunct="1">
              <a:lnSpc>
                <a:spcPct val="100000"/>
              </a:lnSpc>
              <a:spcAft>
                <a:spcPts val="200"/>
              </a:spcAft>
              <a:buClr>
                <a:srgbClr val="0070B7"/>
              </a:buClr>
              <a:buSzTx/>
              <a:buFont typeface="Wingdings" panose="05000000000000000000" pitchFamily="2" charset="2"/>
              <a:buChar char="§"/>
              <a:tabLst>
                <a:tab pos="273050" algn="l"/>
                <a:tab pos="898525" algn="l"/>
              </a:tabLst>
              <a:defRPr/>
            </a:pPr>
            <a:r>
              <a:rPr lang="ru-RU" sz="2800" spc="-300" dirty="0" err="1">
                <a:latin typeface="Circe Light" panose="020B0402020203020203" pitchFamily="34" charset="-52"/>
                <a:ea typeface="+mj-ea"/>
                <a:cs typeface="+mj-cs"/>
              </a:rPr>
              <a:t>Субъектность</a:t>
            </a:r>
            <a:endParaRPr lang="ru-RU" sz="2800" spc="-300" dirty="0">
              <a:latin typeface="Circe Light" panose="020B0402020203020203" pitchFamily="34" charset="-52"/>
              <a:ea typeface="+mj-ea"/>
              <a:cs typeface="+mj-cs"/>
            </a:endParaRPr>
          </a:p>
          <a:p>
            <a:pPr marL="430212" marR="0" lvl="0" indent="-342900" algn="l" defTabSz="1074738" rtl="0" eaLnBrk="1" fontAlgn="auto" latinLnBrk="0" hangingPunct="1">
              <a:lnSpc>
                <a:spcPct val="100000"/>
              </a:lnSpc>
              <a:spcAft>
                <a:spcPts val="200"/>
              </a:spcAft>
              <a:buClr>
                <a:srgbClr val="0070B7"/>
              </a:buClr>
              <a:buSzTx/>
              <a:buFont typeface="Wingdings" panose="05000000000000000000" pitchFamily="2" charset="2"/>
              <a:buChar char="§"/>
              <a:tabLst>
                <a:tab pos="273050" algn="l"/>
                <a:tab pos="898525" algn="l"/>
              </a:tabLst>
              <a:defRPr/>
            </a:pPr>
            <a:r>
              <a:rPr lang="ru-RU" sz="2800" spc="-300" dirty="0" err="1">
                <a:latin typeface="Circe Light" panose="020B0402020203020203" pitchFamily="34" charset="-52"/>
                <a:ea typeface="+mj-ea"/>
                <a:cs typeface="+mj-cs"/>
              </a:rPr>
              <a:t>Самоуполномочивание</a:t>
            </a:r>
            <a:endParaRPr lang="ru-RU" sz="2800" spc="-300" dirty="0">
              <a:latin typeface="Circe Light" panose="020B0402020203020203" pitchFamily="34" charset="-52"/>
              <a:ea typeface="+mj-ea"/>
              <a:cs typeface="+mj-cs"/>
            </a:endParaRPr>
          </a:p>
          <a:p>
            <a:pPr marL="430212" marR="0" lvl="0" indent="-342900" algn="l" defTabSz="1074738" rtl="0" eaLnBrk="1" fontAlgn="auto" latinLnBrk="0" hangingPunct="1">
              <a:lnSpc>
                <a:spcPct val="100000"/>
              </a:lnSpc>
              <a:spcAft>
                <a:spcPts val="200"/>
              </a:spcAft>
              <a:buClr>
                <a:srgbClr val="0070B7"/>
              </a:buClr>
              <a:buSzTx/>
              <a:buFont typeface="Wingdings" panose="05000000000000000000" pitchFamily="2" charset="2"/>
              <a:buChar char="§"/>
              <a:tabLst>
                <a:tab pos="273050" algn="l"/>
                <a:tab pos="898525" algn="l"/>
              </a:tabLst>
              <a:defRPr/>
            </a:pPr>
            <a:r>
              <a:rPr lang="ru-RU" sz="2800" spc="-300" dirty="0">
                <a:latin typeface="Circe Light" panose="020B0402020203020203" pitchFamily="34" charset="-52"/>
                <a:ea typeface="+mj-ea"/>
                <a:cs typeface="+mj-cs"/>
              </a:rPr>
              <a:t>Самообновление</a:t>
            </a:r>
          </a:p>
          <a:p>
            <a:pPr marL="430212" marR="0" lvl="0" indent="-342900" algn="l" defTabSz="1074738" rtl="0" eaLnBrk="1" fontAlgn="auto" latinLnBrk="0" hangingPunct="1">
              <a:lnSpc>
                <a:spcPct val="100000"/>
              </a:lnSpc>
              <a:spcAft>
                <a:spcPts val="200"/>
              </a:spcAft>
              <a:buClr>
                <a:srgbClr val="0070B7"/>
              </a:buClr>
              <a:buSzTx/>
              <a:buFont typeface="Wingdings" panose="05000000000000000000" pitchFamily="2" charset="2"/>
              <a:buChar char="§"/>
              <a:tabLst>
                <a:tab pos="273050" algn="l"/>
                <a:tab pos="898525" algn="l"/>
              </a:tabLst>
              <a:defRPr/>
            </a:pPr>
            <a:r>
              <a:rPr lang="ru-RU" sz="2800" spc="-300" dirty="0">
                <a:latin typeface="Circe Light" panose="020B0402020203020203" pitchFamily="34" charset="-52"/>
                <a:ea typeface="+mj-ea"/>
                <a:cs typeface="+mj-cs"/>
              </a:rPr>
              <a:t>Престижность</a:t>
            </a:r>
          </a:p>
          <a:p>
            <a:pPr marL="430212" lvl="0" indent="-342900" defTabSz="1074738">
              <a:spcAft>
                <a:spcPts val="200"/>
              </a:spcAft>
              <a:buClr>
                <a:srgbClr val="0070B7"/>
              </a:buClr>
              <a:buFont typeface="Wingdings" panose="05000000000000000000" pitchFamily="2" charset="2"/>
              <a:buChar char="§"/>
              <a:tabLst>
                <a:tab pos="273050" algn="l"/>
                <a:tab pos="898525" algn="l"/>
              </a:tabLst>
              <a:defRPr/>
            </a:pPr>
            <a:r>
              <a:rPr lang="ru-RU" sz="2800" spc="-300" dirty="0">
                <a:latin typeface="Circe Light" panose="020B0402020203020203" pitchFamily="34" charset="-52"/>
                <a:ea typeface="+mj-ea"/>
                <a:cs typeface="+mj-cs"/>
              </a:rPr>
              <a:t>Выход субъектов за пределы уже реализованных </a:t>
            </a:r>
            <a:r>
              <a:rPr lang="ru-RU" sz="2800" spc="-300" dirty="0" smtClean="0">
                <a:latin typeface="Circe Light" panose="020B0402020203020203" pitchFamily="34" charset="-52"/>
                <a:ea typeface="+mj-ea"/>
                <a:cs typeface="+mj-cs"/>
              </a:rPr>
              <a:t>возможностей</a:t>
            </a:r>
          </a:p>
          <a:p>
            <a:pPr marL="430212" lvl="0" indent="-342900" defTabSz="1074738">
              <a:spcAft>
                <a:spcPts val="200"/>
              </a:spcAft>
              <a:buClr>
                <a:srgbClr val="0070B7"/>
              </a:buClr>
              <a:buFont typeface="Wingdings" panose="05000000000000000000" pitchFamily="2" charset="2"/>
              <a:buChar char="§"/>
              <a:tabLst>
                <a:tab pos="273050" algn="l"/>
                <a:tab pos="898525" algn="l"/>
              </a:tabLst>
              <a:defRPr/>
            </a:pPr>
            <a:r>
              <a:rPr lang="ru-RU" sz="2800" spc="-300" dirty="0" smtClean="0">
                <a:latin typeface="Circe Light" panose="020B0402020203020203" pitchFamily="34" charset="-52"/>
                <a:ea typeface="+mj-ea"/>
                <a:cs typeface="+mj-cs"/>
              </a:rPr>
              <a:t>Ситуативное наставничество</a:t>
            </a:r>
          </a:p>
          <a:p>
            <a:pPr marL="87312" lvl="0" defTabSz="1074738">
              <a:spcAft>
                <a:spcPts val="200"/>
              </a:spcAft>
              <a:buClr>
                <a:srgbClr val="0070B7"/>
              </a:buClr>
              <a:tabLst>
                <a:tab pos="273050" algn="l"/>
                <a:tab pos="898525" algn="l"/>
              </a:tabLst>
              <a:defRPr/>
            </a:pPr>
            <a:endParaRPr lang="ru-RU" sz="2800" spc="-300" dirty="0">
              <a:latin typeface="Circe Light" panose="020B0402020203020203" pitchFamily="34" charset="-52"/>
              <a:ea typeface="+mj-ea"/>
              <a:cs typeface="+mj-cs"/>
            </a:endParaRPr>
          </a:p>
        </p:txBody>
      </p:sp>
      <p:sp>
        <p:nvSpPr>
          <p:cNvPr id="8" name="Объект 4">
            <a:extLst>
              <a:ext uri="{FF2B5EF4-FFF2-40B4-BE49-F238E27FC236}">
                <a16:creationId xmlns:a16="http://schemas.microsoft.com/office/drawing/2014/main" xmlns="" id="{0A928905-9343-4DD8-A910-F7BC61C52466}"/>
              </a:ext>
            </a:extLst>
          </p:cNvPr>
          <p:cNvSpPr txBox="1">
            <a:spLocks/>
          </p:cNvSpPr>
          <p:nvPr/>
        </p:nvSpPr>
        <p:spPr>
          <a:xfrm>
            <a:off x="5283199" y="2396185"/>
            <a:ext cx="6637868" cy="446181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2" indent="0" defTabSz="1074738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rgbClr val="0070B7"/>
              </a:buClr>
              <a:buNone/>
              <a:tabLst>
                <a:tab pos="273050" algn="l"/>
                <a:tab pos="898525" algn="l"/>
              </a:tabLst>
              <a:defRPr/>
            </a:pPr>
            <a:r>
              <a:rPr lang="ru-RU" sz="3600" b="1" spc="-300" dirty="0">
                <a:latin typeface="Circe Light" panose="020B0402020203020203" pitchFamily="34" charset="-52"/>
                <a:ea typeface="+mj-ea"/>
                <a:cs typeface="+mj-cs"/>
              </a:rPr>
              <a:t>Условия формирования субъектной   деятельности    педагогов</a:t>
            </a:r>
            <a:r>
              <a:rPr lang="ru-RU" sz="3600" spc="-300" dirty="0">
                <a:latin typeface="Circe Light" panose="020B0402020203020203" pitchFamily="34" charset="-52"/>
                <a:ea typeface="+mj-ea"/>
                <a:cs typeface="+mj-cs"/>
              </a:rPr>
              <a:t>:</a:t>
            </a:r>
          </a:p>
          <a:p>
            <a:pPr marL="430212" indent="-342900" defTabSz="1074738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rgbClr val="0070B7"/>
              </a:buClr>
              <a:buFont typeface="Wingdings" panose="05000000000000000000" pitchFamily="2" charset="2"/>
              <a:buChar char="§"/>
              <a:tabLst>
                <a:tab pos="273050" algn="l"/>
                <a:tab pos="898525" algn="l"/>
              </a:tabLst>
              <a:defRPr/>
            </a:pPr>
            <a:r>
              <a:rPr lang="ru-RU" sz="3600" spc="-300" dirty="0">
                <a:latin typeface="Circe Light" panose="020B0402020203020203" pitchFamily="34" charset="-52"/>
                <a:ea typeface="+mj-ea"/>
                <a:cs typeface="+mj-cs"/>
              </a:rPr>
              <a:t>разнообразие и  разностороннее развитие </a:t>
            </a:r>
          </a:p>
          <a:p>
            <a:pPr marL="430212" indent="-342900" defTabSz="1074738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rgbClr val="0070B7"/>
              </a:buClr>
              <a:buFont typeface="Wingdings" panose="05000000000000000000" pitchFamily="2" charset="2"/>
              <a:buChar char="§"/>
              <a:tabLst>
                <a:tab pos="273050" algn="l"/>
                <a:tab pos="898525" algn="l"/>
              </a:tabLst>
              <a:defRPr/>
            </a:pPr>
            <a:r>
              <a:rPr lang="ru-RU" sz="3600" spc="-300" dirty="0">
                <a:latin typeface="Circe Light" panose="020B0402020203020203" pitchFamily="34" charset="-52"/>
                <a:ea typeface="+mj-ea"/>
                <a:cs typeface="+mj-cs"/>
              </a:rPr>
              <a:t>расширения активности </a:t>
            </a:r>
          </a:p>
          <a:p>
            <a:pPr marL="430212" indent="-342900" defTabSz="1074738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rgbClr val="0070B7"/>
              </a:buClr>
              <a:buFont typeface="Wingdings" panose="05000000000000000000" pitchFamily="2" charset="2"/>
              <a:buChar char="§"/>
              <a:tabLst>
                <a:tab pos="273050" algn="l"/>
                <a:tab pos="898525" algn="l"/>
              </a:tabLst>
              <a:defRPr/>
            </a:pPr>
            <a:r>
              <a:rPr lang="ru-RU" sz="3600" spc="-300" dirty="0">
                <a:latin typeface="Circe Light" panose="020B0402020203020203" pitchFamily="34" charset="-52"/>
                <a:ea typeface="+mj-ea"/>
                <a:cs typeface="+mj-cs"/>
              </a:rPr>
              <a:t>выход за пределы привычных школе форматов </a:t>
            </a:r>
          </a:p>
          <a:p>
            <a:pPr marL="430212" indent="-342900" defTabSz="1074738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rgbClr val="0070B7"/>
              </a:buClr>
              <a:buFont typeface="Wingdings" panose="05000000000000000000" pitchFamily="2" charset="2"/>
              <a:buChar char="§"/>
              <a:tabLst>
                <a:tab pos="273050" algn="l"/>
                <a:tab pos="898525" algn="l"/>
              </a:tabLst>
              <a:defRPr/>
            </a:pPr>
            <a:r>
              <a:rPr lang="ru-RU" sz="3600" spc="-300" dirty="0">
                <a:latin typeface="Circe Light" panose="020B0402020203020203" pitchFamily="34" charset="-52"/>
                <a:ea typeface="+mj-ea"/>
                <a:cs typeface="+mj-cs"/>
              </a:rPr>
              <a:t>развитие направлений деятельности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0070B7"/>
              </a:buClr>
              <a:buNone/>
            </a:pPr>
            <a:r>
              <a:rPr lang="ru-RU" sz="4000" b="1" dirty="0" smtClean="0">
                <a:latin typeface="Qanelas" panose="00000500000000000000" pitchFamily="2" charset="-52"/>
              </a:rPr>
              <a:t> </a:t>
            </a:r>
            <a:endParaRPr lang="ru-RU" sz="4000" b="1" dirty="0">
              <a:latin typeface="Qanelas" panose="00000500000000000000" pitchFamily="2" charset="-52"/>
            </a:endParaRP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Clr>
                <a:srgbClr val="213678"/>
              </a:buClr>
              <a:buNone/>
            </a:pPr>
            <a:endParaRPr lang="ru-RU" sz="8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13678"/>
              </a:buClr>
              <a:buNone/>
            </a:pPr>
            <a:endParaRPr lang="ru-RU" sz="8000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3947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7191739-652F-4582-A52D-72A1D0AC9D4A}"/>
              </a:ext>
            </a:extLst>
          </p:cNvPr>
          <p:cNvSpPr/>
          <p:nvPr/>
        </p:nvSpPr>
        <p:spPr>
          <a:xfrm>
            <a:off x="7998" y="0"/>
            <a:ext cx="12192000" cy="2217683"/>
          </a:xfrm>
          <a:prstGeom prst="rect">
            <a:avLst/>
          </a:prstGeom>
          <a:solidFill>
            <a:srgbClr val="0070B7"/>
          </a:solidFill>
          <a:ln>
            <a:solidFill>
              <a:srgbClr val="0070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13556751-8B50-4613-B93F-7E169A65EAC1}"/>
              </a:ext>
            </a:extLst>
          </p:cNvPr>
          <p:cNvSpPr txBox="1">
            <a:spLocks/>
          </p:cNvSpPr>
          <p:nvPr/>
        </p:nvSpPr>
        <p:spPr>
          <a:xfrm>
            <a:off x="1339146" y="189874"/>
            <a:ext cx="10641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ru-RU" sz="6100" b="1" dirty="0" smtClean="0">
                <a:solidFill>
                  <a:schemeClr val="bg1"/>
                </a:solidFill>
                <a:latin typeface="Qanelas Bold" panose="00000800000000000000" pitchFamily="2" charset="-52"/>
              </a:rPr>
              <a:t>Принципы управления</a:t>
            </a:r>
            <a:r>
              <a:rPr lang="ru-RU" sz="4000" dirty="0">
                <a:solidFill>
                  <a:srgbClr val="38598C"/>
                </a:solidFill>
                <a:latin typeface="+mn-lt"/>
              </a:rPr>
              <a:t/>
            </a:r>
            <a:br>
              <a:rPr lang="ru-RU" sz="4000" dirty="0">
                <a:solidFill>
                  <a:srgbClr val="38598C"/>
                </a:solidFill>
                <a:latin typeface="+mn-lt"/>
              </a:rPr>
            </a:br>
            <a:endParaRPr lang="ru-RU" dirty="0">
              <a:solidFill>
                <a:srgbClr val="38598C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CF4B8E5-386E-4013-B9C6-3FED81C03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5" r="38731"/>
          <a:stretch/>
        </p:blipFill>
        <p:spPr>
          <a:xfrm>
            <a:off x="381484" y="-413555"/>
            <a:ext cx="1616535" cy="20372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2466" y="2530101"/>
            <a:ext cx="1192953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arenR"/>
            </a:pPr>
            <a:r>
              <a:rPr lang="ru-RU" sz="4400" spc="-300" dirty="0" smtClean="0">
                <a:latin typeface="Circe Light" panose="020B0402020203020203" pitchFamily="34" charset="-52"/>
                <a:ea typeface="+mj-ea"/>
                <a:cs typeface="+mj-cs"/>
              </a:rPr>
              <a:t>диверсификация </a:t>
            </a:r>
            <a:r>
              <a:rPr lang="ru-RU" sz="4400" spc="-300" dirty="0">
                <a:latin typeface="Circe Light" panose="020B0402020203020203" pitchFamily="34" charset="-52"/>
                <a:ea typeface="+mj-ea"/>
                <a:cs typeface="+mj-cs"/>
              </a:rPr>
              <a:t>как </a:t>
            </a:r>
            <a:r>
              <a:rPr lang="ru-RU" sz="4400" spc="-300" dirty="0" smtClean="0">
                <a:latin typeface="Circe Light" panose="020B0402020203020203" pitchFamily="34" charset="-52"/>
                <a:ea typeface="+mj-ea"/>
                <a:cs typeface="+mj-cs"/>
              </a:rPr>
              <a:t>ведущий  принцип  </a:t>
            </a:r>
            <a:r>
              <a:rPr lang="ru-RU" sz="4400" spc="-300" dirty="0">
                <a:latin typeface="Circe Light" panose="020B0402020203020203" pitchFamily="34" charset="-52"/>
                <a:ea typeface="+mj-ea"/>
                <a:cs typeface="+mj-cs"/>
              </a:rPr>
              <a:t>управления коллективом </a:t>
            </a:r>
            <a:endParaRPr lang="ru-RU" sz="4400" spc="-300" dirty="0" smtClean="0">
              <a:latin typeface="Circe Light" panose="020B0402020203020203" pitchFamily="34" charset="-52"/>
              <a:ea typeface="+mj-ea"/>
              <a:cs typeface="+mj-cs"/>
            </a:endParaRPr>
          </a:p>
          <a:p>
            <a:pPr marL="742950" indent="-742950">
              <a:buAutoNum type="arabicParenR"/>
            </a:pPr>
            <a:r>
              <a:rPr lang="ru-RU" sz="4400" spc="-300" dirty="0" smtClean="0">
                <a:latin typeface="Circe Light" panose="020B0402020203020203" pitchFamily="34" charset="-52"/>
                <a:ea typeface="+mj-ea"/>
                <a:cs typeface="+mj-cs"/>
              </a:rPr>
              <a:t>матричное управление</a:t>
            </a:r>
          </a:p>
          <a:p>
            <a:pPr marL="742950" indent="-742950">
              <a:buAutoNum type="arabicParenR"/>
            </a:pPr>
            <a:r>
              <a:rPr lang="ru-RU" sz="4400" spc="-300" dirty="0" smtClean="0">
                <a:latin typeface="Circe Light" panose="020B0402020203020203" pitchFamily="34" charset="-52"/>
                <a:ea typeface="+mj-ea"/>
                <a:cs typeface="+mj-cs"/>
              </a:rPr>
              <a:t>событийность</a:t>
            </a:r>
          </a:p>
          <a:p>
            <a:pPr marL="742950" indent="-742950">
              <a:buAutoNum type="arabicParenR"/>
            </a:pPr>
            <a:r>
              <a:rPr lang="ru-RU" sz="4400" spc="-300" dirty="0" smtClean="0">
                <a:latin typeface="Circe Light" panose="020B0402020203020203" pitchFamily="34" charset="-52"/>
              </a:rPr>
              <a:t>диссеминация</a:t>
            </a:r>
          </a:p>
          <a:p>
            <a:endParaRPr lang="ru-RU" sz="4400" spc="-300" dirty="0">
              <a:latin typeface="Circe Light" panose="020B0402020203020203" pitchFamily="34" charset="-52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933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7191739-652F-4582-A52D-72A1D0AC9D4A}"/>
              </a:ext>
            </a:extLst>
          </p:cNvPr>
          <p:cNvSpPr/>
          <p:nvPr/>
        </p:nvSpPr>
        <p:spPr>
          <a:xfrm>
            <a:off x="7998" y="1"/>
            <a:ext cx="12192000" cy="1016000"/>
          </a:xfrm>
          <a:prstGeom prst="rect">
            <a:avLst/>
          </a:prstGeom>
          <a:solidFill>
            <a:srgbClr val="0070B7"/>
          </a:solidFill>
          <a:ln>
            <a:solidFill>
              <a:srgbClr val="0070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13556751-8B50-4613-B93F-7E169A65EAC1}"/>
              </a:ext>
            </a:extLst>
          </p:cNvPr>
          <p:cNvSpPr txBox="1">
            <a:spLocks/>
          </p:cNvSpPr>
          <p:nvPr/>
        </p:nvSpPr>
        <p:spPr>
          <a:xfrm>
            <a:off x="1339146" y="189874"/>
            <a:ext cx="10641228" cy="918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ru-RU" sz="4000" dirty="0">
                <a:solidFill>
                  <a:srgbClr val="38598C"/>
                </a:solidFill>
                <a:latin typeface="+mn-lt"/>
              </a:rPr>
              <a:t/>
            </a:r>
            <a:br>
              <a:rPr lang="ru-RU" sz="4000" dirty="0">
                <a:solidFill>
                  <a:srgbClr val="38598C"/>
                </a:solidFill>
                <a:latin typeface="+mn-lt"/>
              </a:rPr>
            </a:br>
            <a:endParaRPr lang="ru-RU" dirty="0">
              <a:solidFill>
                <a:srgbClr val="38598C"/>
              </a:solidFill>
              <a:latin typeface="+mn-lt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7998" y="124555"/>
            <a:ext cx="12703875" cy="6581506"/>
            <a:chOff x="2866984" y="124555"/>
            <a:chExt cx="9890565" cy="6581506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8094861" y="189874"/>
              <a:ext cx="399604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spc="-300" dirty="0">
                  <a:solidFill>
                    <a:schemeClr val="bg1"/>
                  </a:solidFill>
                  <a:latin typeface="Circe Light" panose="020B0402020203020203" pitchFamily="34" charset="-52"/>
                  <a:ea typeface="+mj-ea"/>
                  <a:cs typeface="+mj-cs"/>
                </a:rPr>
                <a:t>Показатели эффективной ВСШ</a:t>
              </a:r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7875305" y="1332996"/>
              <a:ext cx="4882244" cy="4860388"/>
              <a:chOff x="2716442" y="1038066"/>
              <a:chExt cx="12116139" cy="4586014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2716444" y="1038066"/>
                <a:ext cx="12116137" cy="667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latin typeface="Circe Light" panose="020B0402020203020203" pitchFamily="34" charset="-52"/>
                    <a:ea typeface="+mj-ea"/>
                    <a:cs typeface="+mj-cs"/>
                  </a:rPr>
                  <a:t>Цель  </a:t>
                </a:r>
                <a:r>
                  <a:rPr lang="ru-RU" sz="2000" dirty="0">
                    <a:solidFill>
                      <a:srgbClr val="FF0000"/>
                    </a:solidFill>
                    <a:latin typeface="Circe Light" panose="020B0402020203020203" pitchFamily="34" charset="-52"/>
                    <a:ea typeface="+mj-ea"/>
                    <a:cs typeface="+mj-cs"/>
                  </a:rPr>
                  <a:t>точна, </a:t>
                </a:r>
                <a:r>
                  <a:rPr lang="ru-RU" sz="2000" dirty="0" smtClean="0">
                    <a:solidFill>
                      <a:srgbClr val="FF0000"/>
                    </a:solidFill>
                    <a:latin typeface="Circe Light" panose="020B0402020203020203" pitchFamily="34" charset="-52"/>
                    <a:ea typeface="+mj-ea"/>
                    <a:cs typeface="+mj-cs"/>
                  </a:rPr>
                  <a:t>конкретизирована  </a:t>
                </a:r>
                <a:r>
                  <a:rPr lang="ru-RU" sz="2000" dirty="0">
                    <a:latin typeface="Circe Light" panose="020B0402020203020203" pitchFamily="34" charset="-52"/>
                    <a:ea typeface="+mj-ea"/>
                    <a:cs typeface="+mj-cs"/>
                  </a:rPr>
                  <a:t>в </a:t>
                </a:r>
                <a:r>
                  <a:rPr lang="ru-RU" sz="2000" dirty="0" smtClean="0">
                    <a:latin typeface="Circe Light" panose="020B0402020203020203" pitchFamily="34" charset="-52"/>
                    <a:ea typeface="+mj-ea"/>
                    <a:cs typeface="+mj-cs"/>
                  </a:rPr>
                  <a:t>задач </a:t>
                </a:r>
              </a:p>
              <a:p>
                <a:r>
                  <a:rPr lang="ru-RU" sz="2000" dirty="0" smtClean="0">
                    <a:latin typeface="Circe Light" panose="020B0402020203020203" pitchFamily="34" charset="-52"/>
                    <a:ea typeface="+mj-ea"/>
                    <a:cs typeface="+mj-cs"/>
                  </a:rPr>
                  <a:t>присвоена </a:t>
                </a:r>
                <a:r>
                  <a:rPr lang="ru-RU" sz="2000" dirty="0">
                    <a:latin typeface="Circe Light" panose="020B0402020203020203" pitchFamily="34" charset="-52"/>
                    <a:ea typeface="+mj-ea"/>
                    <a:cs typeface="+mj-cs"/>
                  </a:rPr>
                  <a:t>командой ОО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716442" y="1809845"/>
                <a:ext cx="11968683" cy="667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latin typeface="Circe Light" panose="020B0402020203020203" pitchFamily="34" charset="-52"/>
                    <a:ea typeface="+mj-ea"/>
                    <a:cs typeface="+mj-cs"/>
                  </a:rPr>
                  <a:t>Выделена </a:t>
                </a:r>
                <a:r>
                  <a:rPr lang="ru-RU" sz="2000" dirty="0" smtClean="0">
                    <a:solidFill>
                      <a:srgbClr val="FF0000"/>
                    </a:solidFill>
                    <a:latin typeface="Circe Light" panose="020B0402020203020203" pitchFamily="34" charset="-52"/>
                    <a:ea typeface="+mj-ea"/>
                    <a:cs typeface="+mj-cs"/>
                  </a:rPr>
                  <a:t>системообразующая деятельность</a:t>
                </a:r>
                <a:r>
                  <a:rPr lang="ru-RU" sz="2000" dirty="0">
                    <a:latin typeface="Circe Light" panose="020B0402020203020203" pitchFamily="34" charset="-52"/>
                    <a:ea typeface="+mj-ea"/>
                    <a:cs typeface="+mj-cs"/>
                  </a:rPr>
                  <a:t>, виды  деятельности сложны </a:t>
                </a:r>
                <a:r>
                  <a:rPr lang="ru-RU" sz="2000" dirty="0" smtClean="0">
                    <a:latin typeface="Circe Light" panose="020B0402020203020203" pitchFamily="34" charset="-52"/>
                    <a:ea typeface="+mj-ea"/>
                    <a:cs typeface="+mj-cs"/>
                  </a:rPr>
                  <a:t>и  </a:t>
                </a:r>
                <a:r>
                  <a:rPr lang="ru-RU" sz="2000" dirty="0">
                    <a:latin typeface="Circe Light" panose="020B0402020203020203" pitchFamily="34" charset="-52"/>
                    <a:ea typeface="+mj-ea"/>
                    <a:cs typeface="+mj-cs"/>
                  </a:rPr>
                  <a:t>взаимосвязаны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716444" y="2549668"/>
                <a:ext cx="10018305" cy="667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solidFill>
                      <a:srgbClr val="FF0000"/>
                    </a:solidFill>
                    <a:latin typeface="Circe Light" panose="020B0402020203020203" pitchFamily="34" charset="-52"/>
                    <a:ea typeface="+mj-ea"/>
                    <a:cs typeface="+mj-cs"/>
                  </a:rPr>
                  <a:t>Индивидуальные, групповые, коллективные </a:t>
                </a:r>
                <a:r>
                  <a:rPr lang="ru-RU" sz="2000" dirty="0" smtClean="0">
                    <a:solidFill>
                      <a:srgbClr val="FF0000"/>
                    </a:solidFill>
                    <a:latin typeface="Circe Light" panose="020B0402020203020203" pitchFamily="34" charset="-52"/>
                    <a:ea typeface="+mj-ea"/>
                    <a:cs typeface="+mj-cs"/>
                  </a:rPr>
                  <a:t>субъекты </a:t>
                </a:r>
                <a:r>
                  <a:rPr lang="ru-RU" sz="2000" dirty="0">
                    <a:latin typeface="Circe Light" panose="020B0402020203020203" pitchFamily="34" charset="-52"/>
                    <a:ea typeface="+mj-ea"/>
                    <a:cs typeface="+mj-cs"/>
                  </a:rPr>
                  <a:t>деятельности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922837" y="3217593"/>
                <a:ext cx="10398995" cy="1248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latin typeface="Circe Light" panose="020B0402020203020203" pitchFamily="34" charset="-52"/>
                    <a:ea typeface="+mj-ea"/>
                    <a:cs typeface="+mj-cs"/>
                  </a:rPr>
                  <a:t>Создано </a:t>
                </a:r>
                <a:r>
                  <a:rPr lang="ru-RU" sz="2000" dirty="0">
                    <a:solidFill>
                      <a:srgbClr val="FF0000"/>
                    </a:solidFill>
                    <a:latin typeface="Circe Light" panose="020B0402020203020203" pitchFamily="34" charset="-52"/>
                    <a:ea typeface="+mj-ea"/>
                    <a:cs typeface="+mj-cs"/>
                  </a:rPr>
                  <a:t>внутренне </a:t>
                </a:r>
                <a:r>
                  <a:rPr lang="ru-RU" sz="2000" dirty="0" smtClean="0">
                    <a:solidFill>
                      <a:srgbClr val="FF0000"/>
                    </a:solidFill>
                    <a:latin typeface="Circe Light" panose="020B0402020203020203" pitchFamily="34" charset="-52"/>
                    <a:ea typeface="+mj-ea"/>
                    <a:cs typeface="+mj-cs"/>
                  </a:rPr>
                  <a:t>воспитательное пространство</a:t>
                </a:r>
                <a:r>
                  <a:rPr lang="ru-RU" sz="2000" dirty="0">
                    <a:solidFill>
                      <a:srgbClr val="FF0000"/>
                    </a:solidFill>
                    <a:latin typeface="Circe Light" panose="020B0402020203020203" pitchFamily="34" charset="-52"/>
                    <a:ea typeface="+mj-ea"/>
                    <a:cs typeface="+mj-cs"/>
                  </a:rPr>
                  <a:t>, </a:t>
                </a:r>
                <a:r>
                  <a:rPr lang="ru-RU" sz="2000" dirty="0">
                    <a:latin typeface="Circe Light" panose="020B0402020203020203" pitchFamily="34" charset="-52"/>
                    <a:ea typeface="+mj-ea"/>
                    <a:cs typeface="+mj-cs"/>
                  </a:rPr>
                  <a:t>осуществляется проектирование </a:t>
                </a:r>
                <a:r>
                  <a:rPr lang="ru-RU" sz="2000" dirty="0" smtClean="0">
                    <a:latin typeface="Circe Light" panose="020B0402020203020203" pitchFamily="34" charset="-52"/>
                    <a:ea typeface="+mj-ea"/>
                    <a:cs typeface="+mj-cs"/>
                  </a:rPr>
                  <a:t>пространства </a:t>
                </a:r>
                <a:r>
                  <a:rPr lang="ru-RU" sz="2000" dirty="0">
                    <a:latin typeface="Circe Light" panose="020B0402020203020203" pitchFamily="34" charset="-52"/>
                    <a:ea typeface="+mj-ea"/>
                    <a:cs typeface="+mj-cs"/>
                  </a:rPr>
                  <a:t>следующего уровня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944950" y="4665752"/>
                <a:ext cx="10549604" cy="958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latin typeface="Circe Light" panose="020B0402020203020203" pitchFamily="34" charset="-52"/>
                    <a:ea typeface="+mj-ea"/>
                    <a:cs typeface="+mj-cs"/>
                  </a:rPr>
                  <a:t>Управление осуществляется </a:t>
                </a:r>
                <a:r>
                  <a:rPr lang="ru-RU" sz="2000" dirty="0">
                    <a:solidFill>
                      <a:srgbClr val="FF0000"/>
                    </a:solidFill>
                    <a:latin typeface="Circe Light" panose="020B0402020203020203" pitchFamily="34" charset="-52"/>
                    <a:ea typeface="+mj-ea"/>
                    <a:cs typeface="+mj-cs"/>
                  </a:rPr>
                  <a:t>на организационно-педагогическом и психолого-педагогическом </a:t>
                </a:r>
                <a:r>
                  <a:rPr lang="ru-RU" sz="2000" dirty="0">
                    <a:latin typeface="Circe Light" panose="020B0402020203020203" pitchFamily="34" charset="-52"/>
                    <a:ea typeface="+mj-ea"/>
                    <a:cs typeface="+mj-cs"/>
                  </a:rPr>
                  <a:t>уровне</a:t>
                </a:r>
              </a:p>
            </p:txBody>
          </p:sp>
        </p:grpSp>
        <p:sp>
          <p:nvSpPr>
            <p:cNvPr id="22" name="Прямоугольник 21"/>
            <p:cNvSpPr/>
            <p:nvPr/>
          </p:nvSpPr>
          <p:spPr>
            <a:xfrm>
              <a:off x="2866984" y="1439603"/>
              <a:ext cx="4916244" cy="4832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spc="-300" dirty="0">
                  <a:latin typeface="Circe Light" panose="020B0402020203020203" pitchFamily="34" charset="-52"/>
                  <a:ea typeface="+mj-ea"/>
                  <a:cs typeface="+mj-cs"/>
                </a:rPr>
                <a:t>1- цели, выраженные в исходной концепции</a:t>
              </a:r>
            </a:p>
            <a:p>
              <a:r>
                <a:rPr lang="ru-RU" sz="2800" spc="-300" dirty="0">
                  <a:latin typeface="Circe Light" panose="020B0402020203020203" pitchFamily="34" charset="-52"/>
                  <a:ea typeface="+mj-ea"/>
                  <a:cs typeface="+mj-cs"/>
                </a:rPr>
                <a:t>2- деятельность, обеспечивающая ее реализацию</a:t>
              </a:r>
            </a:p>
            <a:p>
              <a:r>
                <a:rPr lang="ru-RU" sz="2800" spc="-300" dirty="0">
                  <a:latin typeface="Circe Light" panose="020B0402020203020203" pitchFamily="34" charset="-52"/>
                  <a:ea typeface="+mj-ea"/>
                  <a:cs typeface="+mj-cs"/>
                </a:rPr>
                <a:t>3- субъект деятельности, организующий и участвующий в ней</a:t>
              </a:r>
            </a:p>
            <a:p>
              <a:r>
                <a:rPr lang="ru-RU" sz="2800" spc="-300" dirty="0">
                  <a:latin typeface="Circe Light" panose="020B0402020203020203" pitchFamily="34" charset="-52"/>
                  <a:ea typeface="+mj-ea"/>
                  <a:cs typeface="+mj-cs"/>
                </a:rPr>
                <a:t>4- отношения, интегрирующие субъекты в некую общность</a:t>
              </a:r>
            </a:p>
            <a:p>
              <a:r>
                <a:rPr lang="ru-RU" sz="2800" spc="-300" dirty="0">
                  <a:latin typeface="Circe Light" panose="020B0402020203020203" pitchFamily="34" charset="-52"/>
                  <a:ea typeface="+mj-ea"/>
                  <a:cs typeface="+mj-cs"/>
                </a:rPr>
                <a:t>5- среда системы, освоенная субъектом</a:t>
              </a:r>
            </a:p>
            <a:p>
              <a:r>
                <a:rPr lang="ru-RU" sz="2800" spc="-300" dirty="0">
                  <a:latin typeface="Circe Light" panose="020B0402020203020203" pitchFamily="34" charset="-52"/>
                  <a:ea typeface="+mj-ea"/>
                  <a:cs typeface="+mj-cs"/>
                </a:rPr>
                <a:t>6- управление, обеспечивающее интеграцию компонентов в целостную систему ее развития 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111995" y="6244396"/>
              <a:ext cx="787037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rgbClr val="002060"/>
                  </a:solidFill>
                </a:rPr>
                <a:t>В. А. </a:t>
              </a:r>
              <a:r>
                <a:rPr lang="ru-RU" sz="2400" dirty="0" err="1" smtClean="0">
                  <a:solidFill>
                    <a:srgbClr val="002060"/>
                  </a:solidFill>
                </a:rPr>
                <a:t>Караковский</a:t>
              </a:r>
              <a:r>
                <a:rPr lang="ru-RU" sz="2400" dirty="0" smtClean="0">
                  <a:solidFill>
                    <a:srgbClr val="002060"/>
                  </a:solidFill>
                </a:rPr>
                <a:t>, Л</a:t>
              </a:r>
              <a:r>
                <a:rPr lang="ru-RU" sz="2400" dirty="0">
                  <a:solidFill>
                    <a:srgbClr val="002060"/>
                  </a:solidFill>
                </a:rPr>
                <a:t>. И. </a:t>
              </a:r>
              <a:r>
                <a:rPr lang="ru-RU" sz="2400" dirty="0" smtClean="0">
                  <a:solidFill>
                    <a:srgbClr val="002060"/>
                  </a:solidFill>
                </a:rPr>
                <a:t>Новикова, Н</a:t>
              </a:r>
              <a:r>
                <a:rPr lang="ru-RU" sz="2400" dirty="0">
                  <a:solidFill>
                    <a:srgbClr val="002060"/>
                  </a:solidFill>
                </a:rPr>
                <a:t>. Л. Селиванова </a:t>
              </a:r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986000" y="124555"/>
              <a:ext cx="399604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spc="-300" dirty="0">
                  <a:solidFill>
                    <a:schemeClr val="bg1"/>
                  </a:solidFill>
                  <a:latin typeface="Circe Light" panose="020B0402020203020203" pitchFamily="34" charset="-52"/>
                  <a:ea typeface="+mj-ea"/>
                  <a:cs typeface="+mj-cs"/>
                </a:rPr>
                <a:t>Компоненты и функции ВСШ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304F7C5D-A7B5-4F24-8F1F-4093593225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4" t="22533" r="41144" b="15297"/>
          <a:stretch/>
        </p:blipFill>
        <p:spPr>
          <a:xfrm>
            <a:off x="10879667" y="5685553"/>
            <a:ext cx="1280658" cy="117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7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FD690AB5-7698-4D4A-907C-89127B694EA0}"/>
              </a:ext>
            </a:extLst>
          </p:cNvPr>
          <p:cNvSpPr/>
          <p:nvPr/>
        </p:nvSpPr>
        <p:spPr>
          <a:xfrm>
            <a:off x="35448" y="0"/>
            <a:ext cx="5773993" cy="6637867"/>
          </a:xfrm>
          <a:prstGeom prst="rect">
            <a:avLst/>
          </a:prstGeom>
          <a:solidFill>
            <a:srgbClr val="0070B7"/>
          </a:solidFill>
          <a:ln>
            <a:solidFill>
              <a:srgbClr val="0070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9816D69-C484-4752-8AEE-F38D28C2BC9F}"/>
              </a:ext>
            </a:extLst>
          </p:cNvPr>
          <p:cNvSpPr txBox="1"/>
          <p:nvPr/>
        </p:nvSpPr>
        <p:spPr>
          <a:xfrm>
            <a:off x="-25263" y="0"/>
            <a:ext cx="57739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Рабочая программа воспитания как профилактика кризиса</a:t>
            </a:r>
            <a:endParaRPr lang="ru-RU" sz="2400" b="1" dirty="0">
              <a:solidFill>
                <a:schemeClr val="bg1"/>
              </a:solidFill>
              <a:latin typeface="Qanelas Bold" panose="00000800000000000000" pitchFamily="2" charset="-52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5748730" y="1453175"/>
            <a:ext cx="6460066" cy="4602743"/>
            <a:chOff x="5471207" y="640375"/>
            <a:chExt cx="7209498" cy="4634394"/>
          </a:xfrm>
        </p:grpSpPr>
        <p:pic>
          <p:nvPicPr>
            <p:cNvPr id="12" name="Picture 2" descr="Теория воспитания - Сидоров С.В. Теоретическая педагогика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42"/>
            <a:stretch/>
          </p:blipFill>
          <p:spPr bwMode="auto">
            <a:xfrm>
              <a:off x="5748730" y="640375"/>
              <a:ext cx="6931975" cy="4542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Овал 12"/>
            <p:cNvSpPr/>
            <p:nvPr/>
          </p:nvSpPr>
          <p:spPr>
            <a:xfrm>
              <a:off x="5471207" y="4144485"/>
              <a:ext cx="7209498" cy="113028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6344792" y="0"/>
            <a:ext cx="53864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Qanelas Bold" panose="00000800000000000000" pitchFamily="2" charset="-52"/>
                <a:ea typeface="+mj-ea"/>
                <a:cs typeface="+mj-cs"/>
              </a:rPr>
              <a:t>Развитие воспитательной системы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32023" y="784830"/>
            <a:ext cx="56167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spc="-300" dirty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«Данность»</a:t>
            </a:r>
          </a:p>
          <a:p>
            <a:r>
              <a:rPr lang="ru-RU" sz="2000" dirty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1. Реформа начата «сверху», неизбежно противоречие между провозглашенными целями, принципами, установками и практической их реализацией. </a:t>
            </a:r>
          </a:p>
          <a:p>
            <a:r>
              <a:rPr lang="ru-RU" sz="2000" dirty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2. </a:t>
            </a:r>
            <a:r>
              <a:rPr lang="en-US" sz="2000" b="1" dirty="0" smtClean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VUCA</a:t>
            </a:r>
            <a:r>
              <a:rPr lang="en-US" sz="2000" dirty="0" smtClean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 -</a:t>
            </a:r>
            <a:r>
              <a:rPr lang="ru-RU" sz="2000" dirty="0" smtClean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Мир </a:t>
            </a:r>
            <a:r>
              <a:rPr lang="en-US" sz="2000" dirty="0" smtClean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 </a:t>
            </a:r>
            <a:endParaRPr lang="ru-RU" sz="2000" dirty="0">
              <a:solidFill>
                <a:schemeClr val="bg1"/>
              </a:solidFill>
              <a:latin typeface="Circe Light" panose="020B0402020203020203" pitchFamily="34" charset="-52"/>
              <a:ea typeface="+mj-ea"/>
              <a:cs typeface="+mj-cs"/>
            </a:endParaRP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3. «</a:t>
            </a:r>
            <a:r>
              <a:rPr lang="ru-RU" sz="2000" dirty="0" err="1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Зауроченное</a:t>
            </a:r>
            <a:r>
              <a:rPr lang="ru-RU" sz="2000" dirty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» воспитание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4. «Плавающая» мораль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5447" y="3318933"/>
            <a:ext cx="58912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«Недостатки»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1. Система </a:t>
            </a:r>
            <a:r>
              <a:rPr lang="ru-RU" sz="2000" dirty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стремится воспроизвести себя </a:t>
            </a:r>
            <a:r>
              <a:rPr lang="ru-RU" sz="2000" dirty="0" smtClean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в прежнем </a:t>
            </a:r>
            <a:r>
              <a:rPr lang="ru-RU" sz="2000" dirty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виде. </a:t>
            </a:r>
            <a:endParaRPr lang="ru-RU" sz="2000" dirty="0" smtClean="0">
              <a:solidFill>
                <a:schemeClr val="bg1"/>
              </a:solidFill>
              <a:latin typeface="Circe Light" panose="020B0402020203020203" pitchFamily="34" charset="-52"/>
              <a:ea typeface="+mj-ea"/>
              <a:cs typeface="+mj-cs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2</a:t>
            </a:r>
            <a:r>
              <a:rPr lang="ru-RU" sz="2000" dirty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. Доминирование </a:t>
            </a:r>
            <a:r>
              <a:rPr lang="ru-RU" sz="2000" dirty="0" err="1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мероприятийного</a:t>
            </a:r>
            <a:r>
              <a:rPr lang="ru-RU" sz="2000" dirty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 подхода</a:t>
            </a:r>
          </a:p>
          <a:p>
            <a:r>
              <a:rPr lang="ru-RU" sz="2000" dirty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3. Закостенелая система форм </a:t>
            </a:r>
            <a:r>
              <a:rPr lang="ru-RU" sz="2000" dirty="0" smtClean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ВР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4</a:t>
            </a:r>
            <a:r>
              <a:rPr lang="ru-RU" sz="2000" dirty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. О вопросах воспитания начинаем  задумываться только тогда, когда случается какое-то происшествие. </a:t>
            </a:r>
          </a:p>
          <a:p>
            <a:r>
              <a:rPr lang="ru-RU" sz="2000" dirty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5. Отсутствие системы наказания.  </a:t>
            </a:r>
          </a:p>
          <a:p>
            <a:r>
              <a:rPr lang="ru-RU" sz="2000" dirty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6. </a:t>
            </a:r>
            <a:r>
              <a:rPr lang="ru-RU" sz="2000" dirty="0" smtClean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На 1 200 учащихся, 64 педагога, а значит минимум  индивидуальности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62719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7191739-652F-4582-A52D-72A1D0AC9D4A}"/>
              </a:ext>
            </a:extLst>
          </p:cNvPr>
          <p:cNvSpPr/>
          <p:nvPr/>
        </p:nvSpPr>
        <p:spPr>
          <a:xfrm>
            <a:off x="7998" y="1"/>
            <a:ext cx="12192000" cy="1108840"/>
          </a:xfrm>
          <a:prstGeom prst="rect">
            <a:avLst/>
          </a:prstGeom>
          <a:solidFill>
            <a:srgbClr val="0070B7"/>
          </a:solidFill>
          <a:ln>
            <a:solidFill>
              <a:srgbClr val="0070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13556751-8B50-4613-B93F-7E169A65EAC1}"/>
              </a:ext>
            </a:extLst>
          </p:cNvPr>
          <p:cNvSpPr txBox="1">
            <a:spLocks/>
          </p:cNvSpPr>
          <p:nvPr/>
        </p:nvSpPr>
        <p:spPr>
          <a:xfrm>
            <a:off x="1339146" y="189874"/>
            <a:ext cx="10641228" cy="918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ru-RU" sz="4000" dirty="0">
                <a:solidFill>
                  <a:srgbClr val="38598C"/>
                </a:solidFill>
                <a:latin typeface="+mn-lt"/>
              </a:rPr>
              <a:t/>
            </a:r>
            <a:br>
              <a:rPr lang="ru-RU" sz="4000" dirty="0">
                <a:solidFill>
                  <a:srgbClr val="38598C"/>
                </a:solidFill>
                <a:latin typeface="+mn-lt"/>
              </a:rPr>
            </a:br>
            <a:endParaRPr lang="ru-RU" dirty="0">
              <a:solidFill>
                <a:srgbClr val="38598C"/>
              </a:solidFill>
              <a:latin typeface="+mn-lt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-196415" y="1016000"/>
            <a:ext cx="12547060" cy="5604933"/>
            <a:chOff x="2356430" y="-454604"/>
            <a:chExt cx="11208879" cy="8081703"/>
          </a:xfrm>
        </p:grpSpPr>
        <p:grpSp>
          <p:nvGrpSpPr>
            <p:cNvPr id="17" name="Google Shape;327;p11"/>
            <p:cNvGrpSpPr/>
            <p:nvPr/>
          </p:nvGrpSpPr>
          <p:grpSpPr>
            <a:xfrm>
              <a:off x="3652584" y="308877"/>
              <a:ext cx="3326754" cy="3517947"/>
              <a:chOff x="5387746" y="-603789"/>
              <a:chExt cx="3270495" cy="3459129"/>
            </a:xfrm>
          </p:grpSpPr>
          <p:pic>
            <p:nvPicPr>
              <p:cNvPr id="40" name="Google Shape;328;p11" descr="\\Srv-school16\для преподавателей\1. Директор. Приказы, распоряжения, Технические задания\грант\приложение   к конкурсной работе\Патриотическое воспитание\ВПК Парад ПОебеды Красноярск\XXx2bCV7b6g.jpg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387746" y="-603789"/>
                <a:ext cx="3270495" cy="345912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4705"/>
                  </a:srgbClr>
                </a:outerShdw>
              </a:effectLst>
            </p:spPr>
          </p:pic>
          <p:sp>
            <p:nvSpPr>
              <p:cNvPr id="41" name="Google Shape;329;p11"/>
              <p:cNvSpPr/>
              <p:nvPr/>
            </p:nvSpPr>
            <p:spPr>
              <a:xfrm>
                <a:off x="5576770" y="-406836"/>
                <a:ext cx="2892445" cy="2892937"/>
              </a:xfrm>
              <a:prstGeom prst="rect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" name="Google Shape;330;p11"/>
            <p:cNvGrpSpPr/>
            <p:nvPr/>
          </p:nvGrpSpPr>
          <p:grpSpPr>
            <a:xfrm>
              <a:off x="3728220" y="4473378"/>
              <a:ext cx="3251118" cy="3153721"/>
              <a:chOff x="5919487" y="2195340"/>
              <a:chExt cx="2682050" cy="2666260"/>
            </a:xfrm>
          </p:grpSpPr>
          <p:pic>
            <p:nvPicPr>
              <p:cNvPr id="38" name="Google Shape;331;p11"/>
              <p:cNvPicPr preferRelativeResize="0"/>
              <p:nvPr/>
            </p:nvPicPr>
            <p:blipFill rotWithShape="1">
              <a:blip r:embed="rId3">
                <a:alphaModFix/>
              </a:blip>
              <a:srcRect l="33593" t="26813" r="17732" b="17122"/>
              <a:stretch/>
            </p:blipFill>
            <p:spPr>
              <a:xfrm>
                <a:off x="5919487" y="2195340"/>
                <a:ext cx="2682050" cy="26662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4705"/>
                  </a:srgbClr>
                </a:outerShdw>
              </a:effectLst>
            </p:spPr>
          </p:pic>
          <p:sp>
            <p:nvSpPr>
              <p:cNvPr id="39" name="Google Shape;332;p11"/>
              <p:cNvSpPr/>
              <p:nvPr/>
            </p:nvSpPr>
            <p:spPr>
              <a:xfrm>
                <a:off x="6024127" y="2345415"/>
                <a:ext cx="2418789" cy="2320086"/>
              </a:xfrm>
              <a:prstGeom prst="rect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" name="Google Shape;333;p11"/>
            <p:cNvSpPr txBox="1"/>
            <p:nvPr/>
          </p:nvSpPr>
          <p:spPr>
            <a:xfrm>
              <a:off x="2356430" y="3820955"/>
              <a:ext cx="7111994" cy="65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325" tIns="71650" rIns="143325" bIns="7165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dirty="0">
                  <a:latin typeface="Circe Light" panose="020B0402020203020203" pitchFamily="34" charset="-52"/>
                  <a:ea typeface="+mj-ea"/>
                  <a:cs typeface="+mj-cs"/>
                  <a:sym typeface="Times New Roman"/>
                </a:rPr>
                <a:t>2. Практика  </a:t>
              </a:r>
              <a:r>
                <a:rPr lang="ru-RU" sz="2000" dirty="0" err="1">
                  <a:latin typeface="Circe Light" panose="020B0402020203020203" pitchFamily="34" charset="-52"/>
                  <a:ea typeface="+mj-ea"/>
                  <a:cs typeface="+mj-cs"/>
                  <a:sym typeface="Times New Roman"/>
                </a:rPr>
                <a:t>профориентационной</a:t>
              </a:r>
              <a:r>
                <a:rPr lang="ru-RU" sz="2000" dirty="0">
                  <a:latin typeface="Circe Light" panose="020B0402020203020203" pitchFamily="34" charset="-52"/>
                  <a:ea typeface="+mj-ea"/>
                  <a:cs typeface="+mj-cs"/>
                  <a:sym typeface="Times New Roman"/>
                </a:rPr>
                <a:t> работы</a:t>
              </a:r>
              <a:endParaRPr sz="2000" dirty="0">
                <a:latin typeface="Circe Light" panose="020B0402020203020203" pitchFamily="34" charset="-52"/>
                <a:ea typeface="+mj-ea"/>
                <a:cs typeface="+mj-cs"/>
                <a:sym typeface="Times New Roman"/>
              </a:endParaRPr>
            </a:p>
          </p:txBody>
        </p:sp>
        <p:sp>
          <p:nvSpPr>
            <p:cNvPr id="32" name="Google Shape;334;p11"/>
            <p:cNvSpPr txBox="1"/>
            <p:nvPr/>
          </p:nvSpPr>
          <p:spPr>
            <a:xfrm>
              <a:off x="2437256" y="-454604"/>
              <a:ext cx="7340637" cy="65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325" tIns="71650" rIns="143325" bIns="71650" anchor="t" anchorCtr="0">
              <a:spAutoFit/>
            </a:bodyPr>
            <a:lstStyle/>
            <a:p>
              <a:pPr algn="ctr"/>
              <a:r>
                <a:rPr lang="ru-RU" sz="2000" dirty="0">
                  <a:latin typeface="Circe Light" panose="020B0402020203020203" pitchFamily="34" charset="-52"/>
                  <a:ea typeface="+mj-ea"/>
                  <a:cs typeface="+mj-cs"/>
                  <a:sym typeface="Times New Roman"/>
                </a:rPr>
                <a:t>1. Практика военно-патриотического воспитания</a:t>
              </a:r>
              <a:endParaRPr sz="2000" dirty="0">
                <a:latin typeface="Circe Light" panose="020B0402020203020203" pitchFamily="34" charset="-52"/>
                <a:ea typeface="+mj-ea"/>
                <a:cs typeface="+mj-cs"/>
                <a:sym typeface="Times New Roman"/>
              </a:endParaRPr>
            </a:p>
          </p:txBody>
        </p:sp>
        <p:grpSp>
          <p:nvGrpSpPr>
            <p:cNvPr id="33" name="Google Shape;335;p11"/>
            <p:cNvGrpSpPr/>
            <p:nvPr/>
          </p:nvGrpSpPr>
          <p:grpSpPr>
            <a:xfrm>
              <a:off x="9468422" y="2789456"/>
              <a:ext cx="3801287" cy="4246127"/>
              <a:chOff x="9772300" y="1261853"/>
              <a:chExt cx="2620110" cy="3527748"/>
            </a:xfrm>
          </p:grpSpPr>
          <p:pic>
            <p:nvPicPr>
              <p:cNvPr id="36" name="Google Shape;336;p11" descr="C:\Users\Черновы\Downloads\08EC6C38-9715-43C9-9CB8-4491E49401F1.JPG"/>
              <p:cNvPicPr preferRelativeResize="0"/>
              <p:nvPr/>
            </p:nvPicPr>
            <p:blipFill rotWithShape="1">
              <a:blip r:embed="rId4">
                <a:alphaModFix/>
              </a:blip>
              <a:srcRect l="-1786" t="12500" r="1784" b="7141"/>
              <a:stretch/>
            </p:blipFill>
            <p:spPr>
              <a:xfrm>
                <a:off x="9772300" y="1261853"/>
                <a:ext cx="2620110" cy="352774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4705"/>
                  </a:srgbClr>
                </a:outerShdw>
              </a:effectLst>
            </p:spPr>
          </p:pic>
          <p:sp>
            <p:nvSpPr>
              <p:cNvPr id="37" name="Google Shape;337;p11"/>
              <p:cNvSpPr/>
              <p:nvPr/>
            </p:nvSpPr>
            <p:spPr>
              <a:xfrm>
                <a:off x="9938689" y="1589134"/>
                <a:ext cx="2359059" cy="2860214"/>
              </a:xfrm>
              <a:prstGeom prst="rect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3350" tIns="71675" rIns="143350" bIns="716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" name="Google Shape;338;p11"/>
            <p:cNvSpPr txBox="1"/>
            <p:nvPr/>
          </p:nvSpPr>
          <p:spPr>
            <a:xfrm>
              <a:off x="9172821" y="1976835"/>
              <a:ext cx="4392488" cy="65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325" tIns="71650" rIns="143325" bIns="71650" anchor="t" anchorCtr="0">
              <a:spAutoFit/>
            </a:bodyPr>
            <a:lstStyle/>
            <a:p>
              <a:pPr marR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dirty="0">
                  <a:latin typeface="Circe Light" panose="020B0402020203020203" pitchFamily="34" charset="-52"/>
                  <a:ea typeface="+mj-ea"/>
                  <a:cs typeface="+mj-cs"/>
                  <a:sym typeface="Times New Roman"/>
                </a:rPr>
                <a:t>3. Социальное партнерство</a:t>
              </a:r>
              <a:endParaRPr sz="2000" dirty="0">
                <a:latin typeface="Circe Light" panose="020B0402020203020203" pitchFamily="34" charset="-52"/>
                <a:ea typeface="+mj-ea"/>
                <a:cs typeface="+mj-cs"/>
                <a:sym typeface="Times New Roman"/>
              </a:endParaRPr>
            </a:p>
          </p:txBody>
        </p:sp>
        <p:sp>
          <p:nvSpPr>
            <p:cNvPr id="35" name="Google Shape;339;p11"/>
            <p:cNvSpPr/>
            <p:nvPr/>
          </p:nvSpPr>
          <p:spPr>
            <a:xfrm>
              <a:off x="8483289" y="-440608"/>
              <a:ext cx="5027882" cy="16288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350" tIns="71675" rIns="143350" bIns="716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200" dirty="0">
                  <a:solidFill>
                    <a:srgbClr val="FF0000"/>
                  </a:solidFill>
                  <a:latin typeface="Circe Light" panose="020B0402020203020203" pitchFamily="34" charset="-52"/>
                  <a:ea typeface="+mj-ea"/>
                  <a:cs typeface="+mj-cs"/>
                  <a:sym typeface="Times New Roman"/>
                </a:rPr>
                <a:t>Создание  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200" dirty="0">
                  <a:solidFill>
                    <a:srgbClr val="FF0000"/>
                  </a:solidFill>
                  <a:latin typeface="Circe Light" panose="020B0402020203020203" pitchFamily="34" charset="-52"/>
                  <a:ea typeface="+mj-ea"/>
                  <a:cs typeface="+mj-cs"/>
                  <a:sym typeface="Times New Roman"/>
                </a:rPr>
                <a:t>БРЕНДА ШКОЛЫ   </a:t>
              </a:r>
              <a:endParaRPr sz="3200" dirty="0">
                <a:solidFill>
                  <a:srgbClr val="FF0000"/>
                </a:solidFill>
                <a:latin typeface="Circe Light" panose="020B0402020203020203" pitchFamily="34" charset="-52"/>
                <a:ea typeface="+mj-ea"/>
                <a:cs typeface="+mj-cs"/>
                <a:sym typeface="Times New Roman"/>
              </a:endParaRPr>
            </a:p>
          </p:txBody>
        </p:sp>
      </p:grp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2CF4B8E5-386E-4013-B9C6-3FED81C034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5" r="38731"/>
          <a:stretch/>
        </p:blipFill>
        <p:spPr>
          <a:xfrm>
            <a:off x="217733" y="-522815"/>
            <a:ext cx="1616535" cy="2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9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475</Words>
  <Application>Microsoft Office PowerPoint</Application>
  <PresentationFormat>Произвольный</PresentationFormat>
  <Paragraphs>105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Школа передового опыта: этапы саморазвития и реализации инновационных идей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XXIX ВСЕРОССИЙСКАЯ КОНФЕРЕНЦИЯ  «Практики развития: порождение, становление и удержание субъектности в образовании»</dc:title>
  <dc:creator>Никита Кузьмин</dc:creator>
  <cp:lastModifiedBy>Пользователь Windows</cp:lastModifiedBy>
  <cp:revision>41</cp:revision>
  <dcterms:created xsi:type="dcterms:W3CDTF">2022-03-11T04:56:51Z</dcterms:created>
  <dcterms:modified xsi:type="dcterms:W3CDTF">2022-04-22T08:20:16Z</dcterms:modified>
</cp:coreProperties>
</file>