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6" r:id="rId2"/>
    <p:sldId id="259" r:id="rId3"/>
    <p:sldId id="269" r:id="rId4"/>
    <p:sldId id="270" r:id="rId5"/>
    <p:sldId id="271" r:id="rId6"/>
    <p:sldId id="268" r:id="rId7"/>
    <p:sldId id="272" r:id="rId8"/>
    <p:sldId id="273" r:id="rId9"/>
    <p:sldId id="275" r:id="rId10"/>
    <p:sldId id="277" r:id="rId11"/>
    <p:sldId id="274" r:id="rId12"/>
    <p:sldId id="27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90" d="100"/>
          <a:sy n="90" d="100"/>
        </p:scale>
        <p:origin x="-370" y="-29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eacher\Desktop\&#1054;&#1090;&#1095;&#1077;&#1090;&#1099;\&#1057;&#1072;&#1084;&#1086;&#1086;&#1073;&#1089;&#1083;&#1077;&#1076;&#1086;&#1074;&#1072;&#1085;&#1080;&#1077;\&#1057;&#1072;&#1084;&#1086;&#1086;&#1073;&#1089;&#1083;&#1077;&#1076;&#1086;&#1074;&#1072;&#1085;&#1080;&#1077;%20&#1079;&#1072;%202021\&#1044;&#1080;&#1072;&#1075;&#1088;&#1072;&#1084;&#1084;&#1099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eacher\Desktop\&#1054;&#1090;&#1095;&#1077;&#1090;&#1099;\&#1057;&#1072;&#1084;&#1086;&#1086;&#1073;&#1089;&#1083;&#1077;&#1076;&#1086;&#1074;&#1072;&#1085;&#1080;&#1077;\&#1057;&#1072;&#1084;&#1086;&#1086;&#1073;&#1089;&#1083;&#1077;&#1076;&#1086;&#1074;&#1072;&#1085;&#1080;&#1077;%20&#1079;&#1072;%202021\&#1044;&#1080;&#1072;&#1075;&#1088;&#1072;&#1084;&#1084;&#109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81"/>
        <c:holeSize val="59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1E4-417C-B4D2-9FA97F80ED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1E4-417C-B4D2-9FA97F80EDD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1E4-417C-B4D2-9FA97F80EDD0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Образование!$A$1:$A$3</c:f>
              <c:strCache>
                <c:ptCount val="3"/>
                <c:pt idx="0">
                  <c:v>высшее</c:v>
                </c:pt>
                <c:pt idx="1">
                  <c:v>среднее профессиональное</c:v>
                </c:pt>
                <c:pt idx="2">
                  <c:v>неоконченное высшее</c:v>
                </c:pt>
              </c:strCache>
            </c:strRef>
          </c:cat>
          <c:val>
            <c:numRef>
              <c:f>Образование!$B$1:$B$3</c:f>
              <c:numCache>
                <c:formatCode>General</c:formatCode>
                <c:ptCount val="3"/>
                <c:pt idx="0">
                  <c:v>50</c:v>
                </c:pt>
                <c:pt idx="1">
                  <c:v>12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1E4-417C-B4D2-9FA97F80EDD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"/>
          <c:y val="0.38281167979002623"/>
          <c:w val="0.38333333333333336"/>
          <c:h val="0.3593766404199474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9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E89-48B0-BF80-09132631A56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E89-48B0-BF80-09132631A56D}"/>
              </c:ext>
            </c:extLst>
          </c:dPt>
          <c:dPt>
            <c:idx val="2"/>
            <c:bubble3D val="0"/>
            <c:explosion val="8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E89-48B0-BF80-09132631A56D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Категория!$A$1:$A$3</c:f>
              <c:strCache>
                <c:ptCount val="3"/>
                <c:pt idx="0">
                  <c:v>Первая квалификационная категория</c:v>
                </c:pt>
                <c:pt idx="1">
                  <c:v>Высшая квалификационная категория</c:v>
                </c:pt>
                <c:pt idx="2">
                  <c:v>Не имеют квалификационной категории</c:v>
                </c:pt>
              </c:strCache>
            </c:strRef>
          </c:cat>
          <c:val>
            <c:numRef>
              <c:f>Категория!$B$1:$B$3</c:f>
              <c:numCache>
                <c:formatCode>General</c:formatCode>
                <c:ptCount val="3"/>
                <c:pt idx="0">
                  <c:v>25</c:v>
                </c:pt>
                <c:pt idx="1">
                  <c:v>21</c:v>
                </c:pt>
                <c:pt idx="2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E89-48B0-BF80-09132631A56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877340332458442"/>
          <c:y val="0.23176837270341208"/>
          <c:w val="0.35455993000874891"/>
          <c:h val="0.5873891805191018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F30E5-7AE3-4033-B111-B5FB23898DD3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B2683-356F-4BD4-83B3-3758B65CD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99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2683-356F-4BD4-83B3-3758B65CDD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59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9B03E2-8206-4077-9B07-A4EA58716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A5CDCEE-F55F-4A5E-9611-FD0FEA921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22AC45C-6AE8-404D-8852-A9E4FFFE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E0784CA-48AC-4B76-AF6F-BF559A0B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96E2179-FBE5-4C7C-854C-6D535906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48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247B02-4DF6-4A8E-86B7-C655506F3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39E5406-48C8-4BD9-A9D7-CD2F3A51D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344EABE-3F64-43BE-BFE8-537001B47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1C57509-9C1F-4E43-9F66-C5DFF22A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D8CD5E-1F5C-4BFF-A533-41C9CDD8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1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A951CB1D-0616-4A59-84A4-CD61D1290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A17CD6A-56A5-4684-89F9-9A99B0C21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72B1E3A-D5A1-4AC9-8965-4AF63FBC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AFAEF8A-0E0A-49E4-999A-202D2203F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5BB0DF9-84EF-45CD-86F5-227BEE1D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420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B0C912-B9B2-412B-A38D-503A5B3DD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60AB11F-117F-4B67-B31C-6498BF2B1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53A1511-21F3-43B8-B126-71C8BA68A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2CE1F08-C6ED-4606-AA59-B3064FAC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0884B6D-FC7E-4DE3-B4ED-DCB9C5FC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06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2698B1-57B7-4A05-8944-CD1E83AFE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8532C9F-C252-4B91-B41D-2E9680182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803A454-9605-41FE-8DE1-6505B20E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3C1F2B7-2CC7-40E6-8404-B9A0EEB7E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1D37712-2D46-4724-8925-39334E404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20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9B7ED1-5E9A-4BA0-9023-AB61B00D3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83B3EE8-3892-4769-B8C4-33BACC758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A18C0C3-EB8F-4329-B0B7-21FE31D66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6C7911E-8909-428C-9BAF-37BAD9EE8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BDCFDDF-8780-4FFA-A211-713C2A153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5D1B7AD-EB70-4CF3-A617-1D76ADD3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4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E8D7B9-4A06-4F48-BEBA-AC7C18922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5574163-CCAA-4396-B4C1-A945FAC8D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546AC49-8B2A-4953-8FD4-ADE58CBF0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030CEF6-4F3A-463D-BB51-D924A827E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A6E6C29-CBAD-4124-AB37-D0FC9E883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CC4929D-CD43-4826-9182-7E4BE5C8B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92922BA-799F-4949-9871-147009C0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8AB2D51-A0F8-41C6-B2B2-1D7D8A04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263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5852DB-BBD1-4527-9E86-4A0C4EFD2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E735507-1A86-4817-B311-B6831445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E751D22-7A61-4122-BD60-5E5951DC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F56B54C-9A6D-4C2A-9692-0C85C097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776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0A0DBE9-6DD5-44A9-BF66-A4721346A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0EBAD62-2C58-409A-8976-C09D2565F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858C827-ED23-433F-9065-74ABF89A8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60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1CF039-F7C7-4AB7-8FB1-B02614C4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7C062A4-7284-4588-96A7-F7501CCA8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14037F8-CDA7-451C-B72C-FA006F42F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BB01AE3-44CA-48DC-ADD1-7450C3C9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084584-AB1D-4C98-8775-78310BF8C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2802CEC-B732-4E4F-89C0-CA06D187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694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2D18C5-854B-48AC-AB6D-35157D188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0C6B7C4-4643-41F5-8DFB-412E9A5A6E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1C3AF32-C71D-47F7-9D7A-3853DBA88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847A93B-B341-4351-9560-7FB64FA7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DCF2-2759-4AD2-8769-AD6C4CC2BBC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2FEDD00-0C1D-4D13-9433-F0918925F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D6461FD-0541-4064-B1CA-81BE6D0A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05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B3263D-0C29-44BC-9EC8-5E8FA614D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918A516-B7F8-4D29-B79E-80E0107EC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6A219C9-2E8D-4338-8898-5CCD2ACD8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5DCF2-2759-4AD2-8769-AD6C4CC2BBC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3ECC55E-A221-4254-9BFB-0FC6B6A86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C647204-4494-420C-A03D-15F18BDEC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DFF56-4F50-47FB-AD6C-FC4176F94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2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DAD21A5-5DB0-43F6-819D-8C6B90B8B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F8C312-5AD2-4FB5-809D-20C95040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253" y="2514600"/>
            <a:ext cx="8017564" cy="1325563"/>
          </a:xfrm>
        </p:spPr>
        <p:txBody>
          <a:bodyPr>
            <a:noAutofit/>
          </a:bodyPr>
          <a:lstStyle/>
          <a:p>
            <a:r>
              <a:rPr lang="ru-RU" sz="5400" spc="-3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Инициатива не наказуема, или наша «финансовая история»</a:t>
            </a:r>
            <a:r>
              <a:rPr lang="ru-RU" sz="4800" dirty="0">
                <a:latin typeface="Qanelas Bold" panose="00000800000000000000" pitchFamily="2" charset="-52"/>
              </a:rPr>
              <a:t/>
            </a:r>
            <a:br>
              <a:rPr lang="ru-RU" sz="4800" dirty="0">
                <a:latin typeface="Qanelas Bold" panose="00000800000000000000" pitchFamily="2" charset="-52"/>
              </a:rPr>
            </a:br>
            <a:endParaRPr lang="ru-RU" sz="4800" dirty="0">
              <a:latin typeface="Qanelas Bold" panose="00000800000000000000" pitchFamily="2" charset="-52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7F098BD1-CD4D-4471-B8AC-E04C40F8742A}"/>
              </a:ext>
            </a:extLst>
          </p:cNvPr>
          <p:cNvSpPr txBox="1">
            <a:spLocks/>
          </p:cNvSpPr>
          <p:nvPr/>
        </p:nvSpPr>
        <p:spPr>
          <a:xfrm>
            <a:off x="3442253" y="4340779"/>
            <a:ext cx="5684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spc="-3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Чернова Наталья Юрьевна</a:t>
            </a:r>
          </a:p>
          <a:p>
            <a:r>
              <a:rPr lang="ru-RU" sz="3300" spc="-3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90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51872B6-6FB0-408B-87E2-351F05C032F8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D855274C-BD17-45CE-B22A-265CBF90BA8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354912" y="-131385"/>
            <a:chExt cx="10591678" cy="5298171"/>
          </a:xfrm>
        </p:grpSpPr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01524965-1947-4619-A353-C77B68F4803A}"/>
                </a:ext>
              </a:extLst>
            </p:cNvPr>
            <p:cNvSpPr/>
            <p:nvPr/>
          </p:nvSpPr>
          <p:spPr>
            <a:xfrm>
              <a:off x="354912" y="-131385"/>
              <a:ext cx="10591678" cy="5298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2159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38CA49C1-CBFF-42D7-886D-3556D689F910}"/>
                </a:ext>
              </a:extLst>
            </p:cNvPr>
            <p:cNvSpPr/>
            <p:nvPr/>
          </p:nvSpPr>
          <p:spPr>
            <a:xfrm>
              <a:off x="372063" y="69274"/>
              <a:ext cx="10489325" cy="593506"/>
            </a:xfrm>
            <a:prstGeom prst="rect">
              <a:avLst/>
            </a:prstGeom>
            <a:solidFill>
              <a:srgbClr val="0070B7"/>
            </a:solidFill>
            <a:ln>
              <a:solidFill>
                <a:srgbClr val="0070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1385670" y="25973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ru-RU" sz="3600" spc="-300" dirty="0">
              <a:solidFill>
                <a:schemeClr val="bg1"/>
              </a:solidFill>
              <a:latin typeface="Circe Light" panose="020B0402020203020203" pitchFamily="34" charset="-52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18765" r="20070" b="14806"/>
          <a:stretch/>
        </p:blipFill>
        <p:spPr bwMode="auto">
          <a:xfrm>
            <a:off x="1" y="0"/>
            <a:ext cx="6650542" cy="679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3" t="21300" r="16550" b="14266"/>
          <a:stretch/>
        </p:blipFill>
        <p:spPr bwMode="auto">
          <a:xfrm>
            <a:off x="6650543" y="110068"/>
            <a:ext cx="5471408" cy="494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oogle Shape;96;p1" descr="C:\Users\User\Desktop\ШКОЛА 16_19-20\2. МЕРОПРИЯТИЯ ПО ПЛАНУ И ПОРУЧЕНИЯ\32. Конкурс логотип\Бренд\Вариации_фото\Рисунок1.jpg"/>
          <p:cNvPicPr preferRelativeResize="0"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930" t="9348" r="3439" b="12126"/>
          <a:stretch>
            <a:fillRect/>
          </a:stretch>
        </p:blipFill>
        <p:spPr bwMode="auto">
          <a:xfrm>
            <a:off x="8162965" y="4370799"/>
            <a:ext cx="3057536" cy="241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4444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7191739-652F-4582-A52D-72A1D0AC9D4A}"/>
              </a:ext>
            </a:extLst>
          </p:cNvPr>
          <p:cNvSpPr/>
          <p:nvPr/>
        </p:nvSpPr>
        <p:spPr>
          <a:xfrm>
            <a:off x="7998" y="0"/>
            <a:ext cx="12192000" cy="2217683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13556751-8B50-4613-B93F-7E169A65EAC1}"/>
              </a:ext>
            </a:extLst>
          </p:cNvPr>
          <p:cNvSpPr txBox="1">
            <a:spLocks/>
          </p:cNvSpPr>
          <p:nvPr/>
        </p:nvSpPr>
        <p:spPr>
          <a:xfrm>
            <a:off x="1339146" y="189874"/>
            <a:ext cx="10641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ru-RU" sz="6100" b="1" dirty="0" smtClean="0">
                <a:solidFill>
                  <a:schemeClr val="bg1"/>
                </a:solidFill>
                <a:latin typeface="Qanelas Bold" panose="00000800000000000000" pitchFamily="2" charset="-52"/>
              </a:rPr>
              <a:t>Мы – это </a:t>
            </a:r>
            <a:r>
              <a:rPr lang="ru-RU" sz="4000" dirty="0">
                <a:solidFill>
                  <a:srgbClr val="38598C"/>
                </a:solidFill>
                <a:latin typeface="+mn-lt"/>
              </a:rPr>
              <a:t/>
            </a:r>
            <a:br>
              <a:rPr lang="ru-RU" sz="4000" dirty="0">
                <a:solidFill>
                  <a:srgbClr val="38598C"/>
                </a:solidFill>
                <a:latin typeface="+mn-lt"/>
              </a:rPr>
            </a:br>
            <a:endParaRPr lang="ru-RU" dirty="0">
              <a:solidFill>
                <a:srgbClr val="38598C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CF4B8E5-386E-4013-B9C6-3FED81C0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r="38731"/>
          <a:stretch/>
        </p:blipFill>
        <p:spPr>
          <a:xfrm>
            <a:off x="381484" y="-413555"/>
            <a:ext cx="1616535" cy="2037257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7998" y="2641208"/>
            <a:ext cx="5884802" cy="2966462"/>
            <a:chOff x="1472680" y="1533317"/>
            <a:chExt cx="6882094" cy="2966462"/>
          </a:xfrm>
        </p:grpSpPr>
        <p:sp>
          <p:nvSpPr>
            <p:cNvPr id="7" name="TextBox 6"/>
            <p:cNvSpPr txBox="1"/>
            <p:nvPr/>
          </p:nvSpPr>
          <p:spPr>
            <a:xfrm>
              <a:off x="1491122" y="1939375"/>
              <a:ext cx="6341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Работа с педагогами внутри площадке</a:t>
              </a:r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23393" y="1533317"/>
              <a:ext cx="3189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Работа с педагогами города</a:t>
              </a:r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18159" y="2338318"/>
              <a:ext cx="68366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Работа с учащимися по программе внеурочной деятельности </a:t>
              </a:r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21818" y="2788647"/>
              <a:ext cx="6261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Работа с учащимися в рамках внеурочной деятельности</a:t>
              </a:r>
              <a:endParaRPr lang="ru-RU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72680" y="3196367"/>
              <a:ext cx="5357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Работа с учащимися в рамках </a:t>
              </a:r>
              <a:r>
                <a:rPr lang="ru-RU" dirty="0"/>
                <a:t>л</a:t>
              </a:r>
              <a:r>
                <a:rPr lang="ru-RU" dirty="0" smtClean="0"/>
                <a:t>етней площадки</a:t>
              </a:r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91122" y="3651870"/>
              <a:ext cx="4910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Работа с учащимися в качестве волонтеров</a:t>
              </a:r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92424" y="4130447"/>
              <a:ext cx="5305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Работа с родителями, старшим населением </a:t>
              </a:r>
              <a:endParaRPr lang="ru-RU" dirty="0"/>
            </a:p>
          </p:txBody>
        </p:sp>
      </p:grpSp>
      <p:pic>
        <p:nvPicPr>
          <p:cNvPr id="19" name="Рисунок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920" y="5306071"/>
            <a:ext cx="1260140" cy="1203598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343813" y="2502708"/>
            <a:ext cx="4848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Методический «портфель» педагога по работе </a:t>
            </a:r>
          </a:p>
          <a:p>
            <a:r>
              <a:rPr lang="ru-RU" dirty="0" smtClean="0"/>
              <a:t>с педагогами и учащимися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6363160" y="3342540"/>
            <a:ext cx="524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Педагогическая «пирамида» в организации работы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6363160" y="4081204"/>
            <a:ext cx="582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Педагогическая «антенна» в  мотивации на деятельность</a:t>
            </a:r>
            <a:endParaRPr lang="ru-RU" dirty="0"/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141" r="674" b="13537"/>
          <a:stretch/>
        </p:blipFill>
        <p:spPr bwMode="auto">
          <a:xfrm>
            <a:off x="3722392" y="-87824"/>
            <a:ext cx="4210399" cy="2203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683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7191739-652F-4582-A52D-72A1D0AC9D4A}"/>
              </a:ext>
            </a:extLst>
          </p:cNvPr>
          <p:cNvSpPr/>
          <p:nvPr/>
        </p:nvSpPr>
        <p:spPr>
          <a:xfrm>
            <a:off x="7998" y="0"/>
            <a:ext cx="12192000" cy="2217683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CF4B8E5-386E-4013-B9C6-3FED81C0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r="38731"/>
          <a:stretch/>
        </p:blipFill>
        <p:spPr>
          <a:xfrm>
            <a:off x="381484" y="-413555"/>
            <a:ext cx="1616535" cy="203725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6" t="42469" r="24236" b="21481"/>
          <a:stretch/>
        </p:blipFill>
        <p:spPr bwMode="auto">
          <a:xfrm>
            <a:off x="7321963" y="3237250"/>
            <a:ext cx="4658411" cy="2345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13556751-8B50-4613-B93F-7E169A65EAC1}"/>
              </a:ext>
            </a:extLst>
          </p:cNvPr>
          <p:cNvSpPr txBox="1">
            <a:spLocks/>
          </p:cNvSpPr>
          <p:nvPr/>
        </p:nvSpPr>
        <p:spPr>
          <a:xfrm>
            <a:off x="1339146" y="62874"/>
            <a:ext cx="10641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ru-RU" sz="5400" dirty="0" smtClean="0"/>
              <a:t> </a:t>
            </a:r>
            <a:r>
              <a:rPr lang="ru-RU" sz="6500" spc="-300" dirty="0">
                <a:solidFill>
                  <a:schemeClr val="bg1"/>
                </a:solidFill>
                <a:latin typeface="Circe Light" panose="020B0402020203020203" pitchFamily="34" charset="-52"/>
              </a:rPr>
              <a:t>Наш</a:t>
            </a:r>
            <a:r>
              <a:rPr lang="ru-RU" sz="5400" dirty="0" smtClean="0"/>
              <a:t> </a:t>
            </a:r>
            <a:r>
              <a:rPr lang="ru-RU" sz="6500" spc="-3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рост, наш опыт</a:t>
            </a:r>
            <a:r>
              <a:rPr lang="ru-RU" sz="4000" dirty="0">
                <a:solidFill>
                  <a:srgbClr val="38598C"/>
                </a:solidFill>
                <a:latin typeface="+mn-lt"/>
              </a:rPr>
              <a:t/>
            </a:r>
            <a:br>
              <a:rPr lang="ru-RU" sz="4000" dirty="0">
                <a:solidFill>
                  <a:srgbClr val="38598C"/>
                </a:solidFill>
                <a:latin typeface="+mn-lt"/>
              </a:rPr>
            </a:br>
            <a:endParaRPr lang="ru-RU" dirty="0">
              <a:solidFill>
                <a:srgbClr val="38598C"/>
              </a:solidFill>
              <a:latin typeface="+mn-lt"/>
            </a:endParaRPr>
          </a:p>
        </p:txBody>
      </p:sp>
      <p:pic>
        <p:nvPicPr>
          <p:cNvPr id="2052" name="Picture 4" descr="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4" b="18135"/>
          <a:stretch/>
        </p:blipFill>
        <p:spPr bwMode="auto">
          <a:xfrm>
            <a:off x="287866" y="3351531"/>
            <a:ext cx="4546116" cy="2116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4">
            <a:extLst>
              <a:ext uri="{FF2B5EF4-FFF2-40B4-BE49-F238E27FC236}">
                <a16:creationId xmlns="" xmlns:a16="http://schemas.microsoft.com/office/drawing/2014/main" id="{0A928905-9343-4DD8-A910-F7BC61C52466}"/>
              </a:ext>
            </a:extLst>
          </p:cNvPr>
          <p:cNvSpPr txBox="1">
            <a:spLocks/>
          </p:cNvSpPr>
          <p:nvPr/>
        </p:nvSpPr>
        <p:spPr>
          <a:xfrm>
            <a:off x="287866" y="2599266"/>
            <a:ext cx="6002867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" indent="0" defTabSz="1074738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rgbClr val="0070B7"/>
              </a:buClr>
              <a:buNone/>
              <a:tabLst>
                <a:tab pos="273050" algn="l"/>
                <a:tab pos="898525" algn="l"/>
              </a:tabLst>
              <a:defRPr/>
            </a:pPr>
            <a:r>
              <a:rPr lang="ru-RU" sz="3200" spc="-300" dirty="0" smtClean="0">
                <a:latin typeface="Circe Light" panose="020B0402020203020203" pitchFamily="34" charset="-52"/>
                <a:ea typeface="+mj-ea"/>
                <a:cs typeface="+mj-cs"/>
              </a:rPr>
              <a:t>От городской конференции</a:t>
            </a:r>
            <a:endParaRPr lang="ru-RU" sz="3200" spc="-300" dirty="0">
              <a:latin typeface="Circe Light" panose="020B0402020203020203" pitchFamily="34" charset="-52"/>
              <a:ea typeface="+mj-ea"/>
              <a:cs typeface="+mj-cs"/>
            </a:endParaRPr>
          </a:p>
        </p:txBody>
      </p:sp>
      <p:sp>
        <p:nvSpPr>
          <p:cNvPr id="12" name="Объект 4">
            <a:extLst>
              <a:ext uri="{FF2B5EF4-FFF2-40B4-BE49-F238E27FC236}">
                <a16:creationId xmlns="" xmlns:a16="http://schemas.microsoft.com/office/drawing/2014/main" id="{0A928905-9343-4DD8-A910-F7BC61C52466}"/>
              </a:ext>
            </a:extLst>
          </p:cNvPr>
          <p:cNvSpPr txBox="1">
            <a:spLocks/>
          </p:cNvSpPr>
          <p:nvPr/>
        </p:nvSpPr>
        <p:spPr>
          <a:xfrm>
            <a:off x="6197131" y="2331088"/>
            <a:ext cx="6002867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" indent="0" algn="r" defTabSz="1074738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rgbClr val="0070B7"/>
              </a:buClr>
              <a:buNone/>
              <a:tabLst>
                <a:tab pos="273050" algn="l"/>
                <a:tab pos="898525" algn="l"/>
              </a:tabLst>
              <a:defRPr/>
            </a:pPr>
            <a:r>
              <a:rPr lang="ru-RU" sz="3200" spc="-300" dirty="0" smtClean="0">
                <a:latin typeface="Circe Light" panose="020B0402020203020203" pitchFamily="34" charset="-52"/>
                <a:ea typeface="+mj-ea"/>
                <a:cs typeface="+mj-cs"/>
              </a:rPr>
              <a:t>До международного форума</a:t>
            </a:r>
            <a:endParaRPr lang="ru-RU" sz="3200" spc="-300" dirty="0">
              <a:latin typeface="Circe Light" panose="020B0402020203020203" pitchFamily="34" charset="-52"/>
              <a:ea typeface="+mj-ea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46" y="3064932"/>
            <a:ext cx="2580217" cy="204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4">
            <a:extLst>
              <a:ext uri="{FF2B5EF4-FFF2-40B4-BE49-F238E27FC236}">
                <a16:creationId xmlns="" xmlns:a16="http://schemas.microsoft.com/office/drawing/2014/main" id="{0A928905-9343-4DD8-A910-F7BC61C52466}"/>
              </a:ext>
            </a:extLst>
          </p:cNvPr>
          <p:cNvSpPr txBox="1">
            <a:spLocks/>
          </p:cNvSpPr>
          <p:nvPr/>
        </p:nvSpPr>
        <p:spPr>
          <a:xfrm>
            <a:off x="287865" y="5740399"/>
            <a:ext cx="6002867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" indent="0" defTabSz="1074738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rgbClr val="0070B7"/>
              </a:buClr>
              <a:buNone/>
              <a:tabLst>
                <a:tab pos="273050" algn="l"/>
                <a:tab pos="898525" algn="l"/>
              </a:tabLst>
              <a:defRPr/>
            </a:pPr>
            <a:r>
              <a:rPr lang="ru-RU" sz="3200" spc="-300" dirty="0" smtClean="0">
                <a:latin typeface="Circe Light" panose="020B0402020203020203" pitchFamily="34" charset="-52"/>
                <a:ea typeface="+mj-ea"/>
                <a:cs typeface="+mj-cs"/>
              </a:rPr>
              <a:t>От инициативы</a:t>
            </a:r>
            <a:endParaRPr lang="ru-RU" sz="3200" spc="-300" dirty="0">
              <a:latin typeface="Circe Light" panose="020B0402020203020203" pitchFamily="34" charset="-52"/>
              <a:ea typeface="+mj-ea"/>
              <a:cs typeface="+mj-cs"/>
            </a:endParaRPr>
          </a:p>
        </p:txBody>
      </p:sp>
      <p:sp>
        <p:nvSpPr>
          <p:cNvPr id="13" name="Объект 4">
            <a:extLst>
              <a:ext uri="{FF2B5EF4-FFF2-40B4-BE49-F238E27FC236}">
                <a16:creationId xmlns="" xmlns:a16="http://schemas.microsoft.com/office/drawing/2014/main" id="{0A928905-9343-4DD8-A910-F7BC61C52466}"/>
              </a:ext>
            </a:extLst>
          </p:cNvPr>
          <p:cNvSpPr txBox="1">
            <a:spLocks/>
          </p:cNvSpPr>
          <p:nvPr/>
        </p:nvSpPr>
        <p:spPr>
          <a:xfrm>
            <a:off x="6989960" y="5833533"/>
            <a:ext cx="5447105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" indent="0" defTabSz="1074738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rgbClr val="0070B7"/>
              </a:buClr>
              <a:buNone/>
              <a:tabLst>
                <a:tab pos="273050" algn="l"/>
                <a:tab pos="898525" algn="l"/>
              </a:tabLst>
              <a:defRPr/>
            </a:pPr>
            <a:r>
              <a:rPr lang="ru-RU" sz="3200" spc="-300" dirty="0" smtClean="0">
                <a:latin typeface="Circe Light" panose="020B0402020203020203" pitchFamily="34" charset="-52"/>
                <a:ea typeface="+mj-ea"/>
                <a:cs typeface="+mj-cs"/>
              </a:rPr>
              <a:t>К социальному заказу</a:t>
            </a:r>
            <a:endParaRPr lang="ru-RU" sz="3200" spc="-300" dirty="0">
              <a:latin typeface="Circe Light" panose="020B0402020203020203" pitchFamily="34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70461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FD690AB5-7698-4D4A-907C-89127B694EA0}"/>
              </a:ext>
            </a:extLst>
          </p:cNvPr>
          <p:cNvSpPr/>
          <p:nvPr/>
        </p:nvSpPr>
        <p:spPr>
          <a:xfrm>
            <a:off x="1" y="0"/>
            <a:ext cx="6088978" cy="6858000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9816D69-C484-4752-8AEE-F38D28C2BC9F}"/>
              </a:ext>
            </a:extLst>
          </p:cNvPr>
          <p:cNvSpPr txBox="1"/>
          <p:nvPr/>
        </p:nvSpPr>
        <p:spPr>
          <a:xfrm>
            <a:off x="483011" y="184182"/>
            <a:ext cx="57739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Характеристика коллектива на контрасте</a:t>
            </a:r>
            <a:endParaRPr lang="ru-RU" sz="3200" b="1" i="1" dirty="0">
              <a:solidFill>
                <a:schemeClr val="bg1"/>
              </a:solidFill>
              <a:latin typeface="Qanelas Bold" panose="000008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830D116-83E7-468C-BBD8-0A90C7F0F2BB}"/>
              </a:ext>
            </a:extLst>
          </p:cNvPr>
          <p:cNvSpPr txBox="1"/>
          <p:nvPr/>
        </p:nvSpPr>
        <p:spPr>
          <a:xfrm>
            <a:off x="76201" y="1261400"/>
            <a:ext cx="5901266" cy="625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just">
              <a:lnSpc>
                <a:spcPct val="115000"/>
              </a:lnSpc>
              <a:buFont typeface="Wingdings" panose="05000000000000000000" pitchFamily="2" charset="2"/>
              <a:buChar char="§"/>
              <a:defRPr/>
            </a:pPr>
            <a:r>
              <a:rPr lang="ru-RU" sz="2400" b="1" dirty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Морально-психологическая готовность к введению новых ФГОС – более 50%;</a:t>
            </a:r>
          </a:p>
          <a:p>
            <a:pPr indent="-342900" algn="just">
              <a:lnSpc>
                <a:spcPct val="115000"/>
              </a:lnSpc>
              <a:buFont typeface="Wingdings" panose="05000000000000000000" pitchFamily="2" charset="2"/>
              <a:buChar char="§"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Низкая </a:t>
            </a:r>
            <a:r>
              <a:rPr lang="ru-RU" sz="2400" b="1" dirty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информационно-методическая мобильность коллектива – 40% </a:t>
            </a:r>
            <a:endParaRPr lang="ru-RU" sz="2400" b="1" dirty="0" smtClean="0">
              <a:solidFill>
                <a:schemeClr val="bg1"/>
              </a:solidFill>
              <a:latin typeface="Qanelas Bold" panose="00000800000000000000" pitchFamily="2" charset="-52"/>
              <a:ea typeface="+mj-ea"/>
              <a:cs typeface="+mj-cs"/>
            </a:endParaRPr>
          </a:p>
          <a:p>
            <a:pPr indent="-342900" algn="just">
              <a:lnSpc>
                <a:spcPct val="115000"/>
              </a:lnSpc>
              <a:buFont typeface="Wingdings" panose="05000000000000000000" pitchFamily="2" charset="2"/>
              <a:buChar char="§"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Умение развивать </a:t>
            </a:r>
            <a:r>
              <a:rPr lang="ru-RU" sz="2400" b="1" dirty="0" err="1" smtClean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ФинГ</a:t>
            </a:r>
            <a:r>
              <a:rPr lang="ru-RU" sz="2400" b="1" dirty="0" smtClean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 – 73,57%;</a:t>
            </a:r>
          </a:p>
          <a:p>
            <a:pPr indent="-342900" algn="just">
              <a:lnSpc>
                <a:spcPct val="115000"/>
              </a:lnSpc>
              <a:buFont typeface="Wingdings" panose="05000000000000000000" pitchFamily="2" charset="2"/>
              <a:buChar char="§"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Власть </a:t>
            </a:r>
            <a:r>
              <a:rPr lang="ru-RU" altLang="ru-RU" sz="2400" b="1" dirty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стереотипов – 70%</a:t>
            </a:r>
          </a:p>
          <a:p>
            <a:pPr indent="-342900">
              <a:lnSpc>
                <a:spcPct val="115000"/>
              </a:lnSpc>
              <a:buFont typeface="Wingdings" panose="05000000000000000000" pitchFamily="2" charset="2"/>
              <a:buChar char="§"/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Высокий уровень «профессионального выгорания» </a:t>
            </a:r>
            <a:r>
              <a:rPr lang="ru-RU" altLang="ru-RU" sz="2800" b="1" dirty="0" smtClean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- 74%</a:t>
            </a:r>
            <a:endParaRPr lang="ru-RU" sz="2800" b="1" dirty="0">
              <a:solidFill>
                <a:schemeClr val="bg1"/>
              </a:solidFill>
              <a:latin typeface="Qanelas Bold" panose="00000800000000000000" pitchFamily="2" charset="-52"/>
              <a:ea typeface="+mj-ea"/>
              <a:cs typeface="+mj-cs"/>
            </a:endParaRP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bg1"/>
              </a:solidFill>
              <a:latin typeface="Qanelas Bold" panose="00000800000000000000" pitchFamily="2" charset="-52"/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="" xmlns:a16="http://schemas.microsoft.com/office/drawing/2014/main" id="{942384B2-C752-40D3-9B6C-BBCC2677AEFB}"/>
              </a:ext>
            </a:extLst>
          </p:cNvPr>
          <p:cNvGraphicFramePr/>
          <p:nvPr/>
        </p:nvGraphicFramePr>
        <p:xfrm>
          <a:off x="8035214" y="828505"/>
          <a:ext cx="4950819" cy="2248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841642057"/>
              </p:ext>
            </p:extLst>
          </p:nvPr>
        </p:nvGraphicFramePr>
        <p:xfrm>
          <a:off x="6512311" y="76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699807511"/>
              </p:ext>
            </p:extLst>
          </p:nvPr>
        </p:nvGraphicFramePr>
        <p:xfrm>
          <a:off x="6493933" y="309218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6730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7191739-652F-4582-A52D-72A1D0AC9D4A}"/>
              </a:ext>
            </a:extLst>
          </p:cNvPr>
          <p:cNvSpPr/>
          <p:nvPr/>
        </p:nvSpPr>
        <p:spPr>
          <a:xfrm>
            <a:off x="7998" y="0"/>
            <a:ext cx="12192000" cy="2217683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13556751-8B50-4613-B93F-7E169A65EAC1}"/>
              </a:ext>
            </a:extLst>
          </p:cNvPr>
          <p:cNvSpPr txBox="1">
            <a:spLocks/>
          </p:cNvSpPr>
          <p:nvPr/>
        </p:nvSpPr>
        <p:spPr>
          <a:xfrm>
            <a:off x="1339146" y="189874"/>
            <a:ext cx="10641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ru-RU" sz="5400" dirty="0" smtClean="0"/>
              <a:t> </a:t>
            </a:r>
            <a:r>
              <a:rPr lang="ru-RU" sz="6500" spc="-3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Мотивация </a:t>
            </a:r>
            <a:r>
              <a:rPr lang="ru-RU" sz="6500" spc="-300" dirty="0">
                <a:solidFill>
                  <a:schemeClr val="bg1"/>
                </a:solidFill>
                <a:latin typeface="Circe Light" panose="020B0402020203020203" pitchFamily="34" charset="-52"/>
              </a:rPr>
              <a:t>к </a:t>
            </a:r>
            <a:r>
              <a:rPr lang="ru-RU" sz="6500" spc="-3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инновациям</a:t>
            </a:r>
            <a:r>
              <a:rPr lang="ru-RU" sz="4000" dirty="0">
                <a:solidFill>
                  <a:srgbClr val="38598C"/>
                </a:solidFill>
                <a:latin typeface="+mn-lt"/>
              </a:rPr>
              <a:t/>
            </a:r>
            <a:br>
              <a:rPr lang="ru-RU" sz="4000" dirty="0">
                <a:solidFill>
                  <a:srgbClr val="38598C"/>
                </a:solidFill>
                <a:latin typeface="+mn-lt"/>
              </a:rPr>
            </a:br>
            <a:endParaRPr lang="ru-RU" dirty="0">
              <a:solidFill>
                <a:srgbClr val="38598C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AB46BE3-9194-4237-906C-B37846E0F2FE}"/>
              </a:ext>
            </a:extLst>
          </p:cNvPr>
          <p:cNvSpPr txBox="1"/>
          <p:nvPr/>
        </p:nvSpPr>
        <p:spPr>
          <a:xfrm>
            <a:off x="76684" y="2396185"/>
            <a:ext cx="535891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2" marR="0" lvl="0" algn="l" defTabSz="1074738" rtl="0" eaLnBrk="1" fontAlgn="auto" latinLnBrk="0" hangingPunct="1">
              <a:lnSpc>
                <a:spcPct val="100000"/>
              </a:lnSpc>
              <a:spcAft>
                <a:spcPts val="200"/>
              </a:spcAft>
              <a:buClr>
                <a:srgbClr val="0070B7"/>
              </a:buClr>
              <a:buSzTx/>
              <a:tabLst>
                <a:tab pos="273050" algn="l"/>
                <a:tab pos="898525" algn="l"/>
              </a:tabLst>
              <a:defRPr/>
            </a:pPr>
            <a:r>
              <a:rPr lang="ru-RU" sz="2800" spc="-300" dirty="0" err="1">
                <a:latin typeface="Circe Light" panose="020B0402020203020203" pitchFamily="34" charset="-52"/>
                <a:ea typeface="+mj-ea"/>
                <a:cs typeface="+mj-cs"/>
              </a:rPr>
              <a:t>Субъектность</a:t>
            </a:r>
            <a:endParaRPr lang="ru-RU" sz="2800" spc="-300" dirty="0">
              <a:latin typeface="Circe Light" panose="020B0402020203020203" pitchFamily="34" charset="-52"/>
              <a:ea typeface="+mj-ea"/>
              <a:cs typeface="+mj-cs"/>
            </a:endParaRPr>
          </a:p>
          <a:p>
            <a:pPr marL="430212" marR="0" lvl="0" indent="-342900" algn="l" defTabSz="1074738" rtl="0" eaLnBrk="1" fontAlgn="auto" latinLnBrk="0" hangingPunct="1">
              <a:lnSpc>
                <a:spcPct val="100000"/>
              </a:lnSpc>
              <a:spcAft>
                <a:spcPts val="200"/>
              </a:spcAft>
              <a:buClr>
                <a:srgbClr val="0070B7"/>
              </a:buClr>
              <a:buSzTx/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2800" spc="-300" dirty="0" err="1">
                <a:latin typeface="Circe Light" panose="020B0402020203020203" pitchFamily="34" charset="-52"/>
                <a:ea typeface="+mj-ea"/>
                <a:cs typeface="+mj-cs"/>
              </a:rPr>
              <a:t>Самоуполномочивание</a:t>
            </a:r>
            <a:endParaRPr lang="ru-RU" sz="2800" spc="-300" dirty="0">
              <a:latin typeface="Circe Light" panose="020B0402020203020203" pitchFamily="34" charset="-52"/>
              <a:ea typeface="+mj-ea"/>
              <a:cs typeface="+mj-cs"/>
            </a:endParaRPr>
          </a:p>
          <a:p>
            <a:pPr marL="430212" marR="0" lvl="0" indent="-342900" algn="l" defTabSz="1074738" rtl="0" eaLnBrk="1" fontAlgn="auto" latinLnBrk="0" hangingPunct="1">
              <a:lnSpc>
                <a:spcPct val="100000"/>
              </a:lnSpc>
              <a:spcAft>
                <a:spcPts val="200"/>
              </a:spcAft>
              <a:buClr>
                <a:srgbClr val="0070B7"/>
              </a:buClr>
              <a:buSzTx/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2800" spc="-300" dirty="0">
                <a:latin typeface="Circe Light" panose="020B0402020203020203" pitchFamily="34" charset="-52"/>
                <a:ea typeface="+mj-ea"/>
                <a:cs typeface="+mj-cs"/>
              </a:rPr>
              <a:t>Самообновление</a:t>
            </a:r>
          </a:p>
          <a:p>
            <a:pPr marL="430212" marR="0" lvl="0" indent="-342900" algn="l" defTabSz="1074738" rtl="0" eaLnBrk="1" fontAlgn="auto" latinLnBrk="0" hangingPunct="1">
              <a:lnSpc>
                <a:spcPct val="100000"/>
              </a:lnSpc>
              <a:spcAft>
                <a:spcPts val="200"/>
              </a:spcAft>
              <a:buClr>
                <a:srgbClr val="0070B7"/>
              </a:buClr>
              <a:buSzTx/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2800" spc="-300" dirty="0">
                <a:latin typeface="Circe Light" panose="020B0402020203020203" pitchFamily="34" charset="-52"/>
                <a:ea typeface="+mj-ea"/>
                <a:cs typeface="+mj-cs"/>
              </a:rPr>
              <a:t>Престижность</a:t>
            </a:r>
          </a:p>
          <a:p>
            <a:pPr marL="430212" lvl="0" indent="-342900" defTabSz="1074738">
              <a:spcAft>
                <a:spcPts val="200"/>
              </a:spcAft>
              <a:buClr>
                <a:srgbClr val="0070B7"/>
              </a:buClr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2800" spc="-300" dirty="0">
                <a:latin typeface="Circe Light" panose="020B0402020203020203" pitchFamily="34" charset="-52"/>
                <a:ea typeface="+mj-ea"/>
                <a:cs typeface="+mj-cs"/>
              </a:rPr>
              <a:t>Выход субъектов за пределы уже реализованных </a:t>
            </a:r>
            <a:r>
              <a:rPr lang="ru-RU" sz="2800" spc="-300" dirty="0" smtClean="0">
                <a:latin typeface="Circe Light" panose="020B0402020203020203" pitchFamily="34" charset="-52"/>
                <a:ea typeface="+mj-ea"/>
                <a:cs typeface="+mj-cs"/>
              </a:rPr>
              <a:t>возможностей</a:t>
            </a:r>
          </a:p>
          <a:p>
            <a:pPr marL="430212" lvl="0" indent="-342900" defTabSz="1074738">
              <a:spcAft>
                <a:spcPts val="200"/>
              </a:spcAft>
              <a:buClr>
                <a:srgbClr val="0070B7"/>
              </a:buClr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2800" spc="-300" dirty="0">
                <a:latin typeface="Circe Light" panose="020B0402020203020203" pitchFamily="34" charset="-52"/>
                <a:ea typeface="+mj-ea"/>
                <a:cs typeface="+mj-cs"/>
              </a:rPr>
              <a:t>Диссеминация </a:t>
            </a:r>
          </a:p>
          <a:p>
            <a:pPr marL="430212" lvl="0" indent="-342900" defTabSz="1074738">
              <a:spcAft>
                <a:spcPts val="200"/>
              </a:spcAft>
              <a:buClr>
                <a:srgbClr val="0070B7"/>
              </a:buClr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2800" spc="-300" dirty="0" smtClean="0">
                <a:latin typeface="Circe Light" panose="020B0402020203020203" pitchFamily="34" charset="-52"/>
                <a:ea typeface="+mj-ea"/>
                <a:cs typeface="+mj-cs"/>
              </a:rPr>
              <a:t>Диверсификация  </a:t>
            </a:r>
            <a:endParaRPr lang="ru-RU" sz="2800" spc="-300" dirty="0">
              <a:latin typeface="Circe Light" panose="020B0402020203020203" pitchFamily="34" charset="-52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CF4B8E5-386E-4013-B9C6-3FED81C0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r="38731"/>
          <a:stretch/>
        </p:blipFill>
        <p:spPr>
          <a:xfrm>
            <a:off x="381484" y="-413555"/>
            <a:ext cx="1616535" cy="203725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0493" r="16529" b="5062"/>
          <a:stretch/>
        </p:blipFill>
        <p:spPr bwMode="auto">
          <a:xfrm>
            <a:off x="5376333" y="1515437"/>
            <a:ext cx="6544774" cy="4503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4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51872B6-6FB0-408B-87E2-351F05C032F8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D855274C-BD17-45CE-B22A-265CBF90BA85}"/>
              </a:ext>
            </a:extLst>
          </p:cNvPr>
          <p:cNvGrpSpPr/>
          <p:nvPr/>
        </p:nvGrpSpPr>
        <p:grpSpPr>
          <a:xfrm>
            <a:off x="83789" y="-8285"/>
            <a:ext cx="12140392" cy="6849533"/>
            <a:chOff x="496030" y="51761"/>
            <a:chExt cx="10546844" cy="529163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01524965-1947-4619-A353-C77B68F4803A}"/>
                </a:ext>
              </a:extLst>
            </p:cNvPr>
            <p:cNvSpPr/>
            <p:nvPr/>
          </p:nvSpPr>
          <p:spPr>
            <a:xfrm>
              <a:off x="496030" y="51761"/>
              <a:ext cx="10489325" cy="52916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2159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38CA49C1-CBFF-42D7-886D-3556D689F910}"/>
                </a:ext>
              </a:extLst>
            </p:cNvPr>
            <p:cNvSpPr/>
            <p:nvPr/>
          </p:nvSpPr>
          <p:spPr>
            <a:xfrm>
              <a:off x="553549" y="657225"/>
              <a:ext cx="10489325" cy="593506"/>
            </a:xfrm>
            <a:prstGeom prst="rect">
              <a:avLst/>
            </a:prstGeom>
            <a:solidFill>
              <a:srgbClr val="0070B7"/>
            </a:solidFill>
            <a:ln>
              <a:solidFill>
                <a:srgbClr val="0070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1" name="Объект 4">
            <a:extLst>
              <a:ext uri="{FF2B5EF4-FFF2-40B4-BE49-F238E27FC236}">
                <a16:creationId xmlns="" xmlns:a16="http://schemas.microsoft.com/office/drawing/2014/main" id="{0A928905-9343-4DD8-A910-F7BC61C52466}"/>
              </a:ext>
            </a:extLst>
          </p:cNvPr>
          <p:cNvSpPr txBox="1">
            <a:spLocks/>
          </p:cNvSpPr>
          <p:nvPr/>
        </p:nvSpPr>
        <p:spPr>
          <a:xfrm>
            <a:off x="812800" y="1828800"/>
            <a:ext cx="10748582" cy="43959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" indent="0" defTabSz="1074738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rgbClr val="0070B7"/>
              </a:buClr>
              <a:buNone/>
              <a:tabLst>
                <a:tab pos="273050" algn="l"/>
                <a:tab pos="898525" algn="l"/>
              </a:tabLst>
              <a:defRPr/>
            </a:pPr>
            <a:r>
              <a:rPr lang="ru-RU" sz="3600" b="1" spc="-300" dirty="0">
                <a:latin typeface="Circe Light" panose="020B0402020203020203" pitchFamily="34" charset="-52"/>
                <a:ea typeface="+mj-ea"/>
                <a:cs typeface="+mj-cs"/>
              </a:rPr>
              <a:t>Условия формирования субъектной   деятельности    педагогов</a:t>
            </a:r>
            <a:r>
              <a:rPr lang="ru-RU" sz="3600" spc="-300" dirty="0">
                <a:latin typeface="Circe Light" panose="020B0402020203020203" pitchFamily="34" charset="-52"/>
                <a:ea typeface="+mj-ea"/>
                <a:cs typeface="+mj-cs"/>
              </a:rPr>
              <a:t>:</a:t>
            </a:r>
          </a:p>
          <a:p>
            <a:pPr marL="430212" indent="-342900" defTabSz="1074738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rgbClr val="0070B7"/>
              </a:buClr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3600" spc="-300" dirty="0">
                <a:latin typeface="Circe Light" panose="020B0402020203020203" pitchFamily="34" charset="-52"/>
                <a:ea typeface="+mj-ea"/>
                <a:cs typeface="+mj-cs"/>
              </a:rPr>
              <a:t>разнообразие и  разностороннее развитие </a:t>
            </a:r>
          </a:p>
          <a:p>
            <a:pPr marL="430212" indent="-342900" defTabSz="1074738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rgbClr val="0070B7"/>
              </a:buClr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3600" spc="-300" dirty="0">
                <a:latin typeface="Circe Light" panose="020B0402020203020203" pitchFamily="34" charset="-52"/>
                <a:ea typeface="+mj-ea"/>
                <a:cs typeface="+mj-cs"/>
              </a:rPr>
              <a:t>расширения активности </a:t>
            </a:r>
          </a:p>
          <a:p>
            <a:pPr marL="430212" indent="-342900" defTabSz="1074738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rgbClr val="0070B7"/>
              </a:buClr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3600" spc="-300" dirty="0">
                <a:latin typeface="Circe Light" panose="020B0402020203020203" pitchFamily="34" charset="-52"/>
                <a:ea typeface="+mj-ea"/>
                <a:cs typeface="+mj-cs"/>
              </a:rPr>
              <a:t>выход за пределы привычных школе форматов </a:t>
            </a:r>
          </a:p>
          <a:p>
            <a:pPr marL="430212" indent="-342900" defTabSz="1074738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rgbClr val="0070B7"/>
              </a:buClr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3600" spc="-300" dirty="0">
                <a:latin typeface="Circe Light" panose="020B0402020203020203" pitchFamily="34" charset="-52"/>
                <a:ea typeface="+mj-ea"/>
                <a:cs typeface="+mj-cs"/>
              </a:rPr>
              <a:t>развитие направлений </a:t>
            </a:r>
            <a:r>
              <a:rPr lang="ru-RU" sz="3600" spc="-300" dirty="0" smtClean="0">
                <a:latin typeface="Circe Light" panose="020B0402020203020203" pitchFamily="34" charset="-52"/>
                <a:ea typeface="+mj-ea"/>
                <a:cs typeface="+mj-cs"/>
              </a:rPr>
              <a:t>деятельности</a:t>
            </a:r>
          </a:p>
          <a:p>
            <a:pPr marL="430212" indent="-342900" defTabSz="1074738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rgbClr val="0070B7"/>
              </a:buClr>
              <a:buFont typeface="Wingdings" panose="05000000000000000000" pitchFamily="2" charset="2"/>
              <a:buChar char="§"/>
              <a:tabLst>
                <a:tab pos="273050" algn="l"/>
                <a:tab pos="898525" algn="l"/>
              </a:tabLst>
              <a:defRPr/>
            </a:pPr>
            <a:r>
              <a:rPr lang="ru-RU" sz="3600" spc="-300" smtClean="0">
                <a:latin typeface="Circe Light" panose="020B0402020203020203" pitchFamily="34" charset="-52"/>
                <a:ea typeface="+mj-ea"/>
                <a:cs typeface="+mj-cs"/>
              </a:rPr>
              <a:t>соревнования</a:t>
            </a:r>
            <a:endParaRPr lang="ru-RU" sz="3600" spc="-300" dirty="0">
              <a:latin typeface="Circe Light" panose="020B0402020203020203" pitchFamily="34" charset="-52"/>
              <a:ea typeface="+mj-ea"/>
              <a:cs typeface="+mj-cs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0070B7"/>
              </a:buClr>
              <a:buNone/>
            </a:pPr>
            <a:r>
              <a:rPr lang="ru-RU" sz="4000" b="1" dirty="0" smtClean="0">
                <a:latin typeface="Qanelas" panose="00000500000000000000" pitchFamily="2" charset="-52"/>
              </a:rPr>
              <a:t> </a:t>
            </a:r>
            <a:endParaRPr lang="ru-RU" sz="4000" b="1" dirty="0">
              <a:latin typeface="Qanelas" panose="00000500000000000000" pitchFamily="2" charset="-52"/>
            </a:endParaRP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Clr>
                <a:srgbClr val="213678"/>
              </a:buClr>
              <a:buNone/>
            </a:pPr>
            <a:endParaRPr lang="ru-RU" sz="8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13678"/>
              </a:buClr>
              <a:buNone/>
            </a:pPr>
            <a:endParaRPr lang="ru-RU" sz="8000" dirty="0"/>
          </a:p>
          <a:p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04F7C5D-A7B5-4F24-8F1F-409359322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4" t="22533" r="41144" b="15297"/>
          <a:stretch/>
        </p:blipFill>
        <p:spPr>
          <a:xfrm>
            <a:off x="9614378" y="4614177"/>
            <a:ext cx="2204088" cy="20178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8957" y="991638"/>
            <a:ext cx="1033302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300" spc="-3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Обновление педагогов путем обновления форм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6422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7191739-652F-4582-A52D-72A1D0AC9D4A}"/>
              </a:ext>
            </a:extLst>
          </p:cNvPr>
          <p:cNvSpPr/>
          <p:nvPr/>
        </p:nvSpPr>
        <p:spPr>
          <a:xfrm>
            <a:off x="7998" y="0"/>
            <a:ext cx="12192000" cy="2217683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13556751-8B50-4613-B93F-7E169A65EAC1}"/>
              </a:ext>
            </a:extLst>
          </p:cNvPr>
          <p:cNvSpPr txBox="1">
            <a:spLocks/>
          </p:cNvSpPr>
          <p:nvPr/>
        </p:nvSpPr>
        <p:spPr>
          <a:xfrm>
            <a:off x="1339146" y="189874"/>
            <a:ext cx="10641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ru-RU" sz="6100" b="1" dirty="0" smtClean="0">
                <a:solidFill>
                  <a:schemeClr val="bg1"/>
                </a:solidFill>
                <a:latin typeface="Qanelas Bold" panose="00000800000000000000" pitchFamily="2" charset="-52"/>
              </a:rPr>
              <a:t>Партнеры</a:t>
            </a:r>
            <a:r>
              <a:rPr lang="ru-RU" sz="4000" dirty="0">
                <a:solidFill>
                  <a:srgbClr val="38598C"/>
                </a:solidFill>
                <a:latin typeface="+mn-lt"/>
              </a:rPr>
              <a:t/>
            </a:r>
            <a:br>
              <a:rPr lang="ru-RU" sz="4000" dirty="0">
                <a:solidFill>
                  <a:srgbClr val="38598C"/>
                </a:solidFill>
                <a:latin typeface="+mn-lt"/>
              </a:rPr>
            </a:br>
            <a:endParaRPr lang="ru-RU" dirty="0">
              <a:solidFill>
                <a:srgbClr val="38598C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CF4B8E5-386E-4013-B9C6-3FED81C0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r="38731"/>
          <a:stretch/>
        </p:blipFill>
        <p:spPr>
          <a:xfrm>
            <a:off x="381484" y="-413555"/>
            <a:ext cx="1616535" cy="2037257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4" t="39189" r="66764" b="49585"/>
          <a:stretch/>
        </p:blipFill>
        <p:spPr bwMode="auto">
          <a:xfrm>
            <a:off x="3829772" y="2420264"/>
            <a:ext cx="3270706" cy="184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30" b="-3074"/>
          <a:stretch/>
        </p:blipFill>
        <p:spPr bwMode="auto">
          <a:xfrm>
            <a:off x="279884" y="2532674"/>
            <a:ext cx="3201246" cy="173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417" y="2420264"/>
            <a:ext cx="3733502" cy="151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737" y="3937000"/>
            <a:ext cx="3233330" cy="215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39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FD690AB5-7698-4D4A-907C-89127B694EA0}"/>
              </a:ext>
            </a:extLst>
          </p:cNvPr>
          <p:cNvSpPr/>
          <p:nvPr/>
        </p:nvSpPr>
        <p:spPr>
          <a:xfrm>
            <a:off x="35448" y="0"/>
            <a:ext cx="5773993" cy="6858000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9816D69-C484-4752-8AEE-F38D28C2BC9F}"/>
              </a:ext>
            </a:extLst>
          </p:cNvPr>
          <p:cNvSpPr txBox="1"/>
          <p:nvPr/>
        </p:nvSpPr>
        <p:spPr>
          <a:xfrm>
            <a:off x="483011" y="184182"/>
            <a:ext cx="57739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Qanelas Bold" panose="00000800000000000000" pitchFamily="2" charset="-52"/>
                <a:ea typeface="+mj-ea"/>
                <a:cs typeface="+mj-cs"/>
              </a:rPr>
              <a:t>Образовательная технология</a:t>
            </a:r>
            <a:endParaRPr lang="ru-RU" sz="3200" b="1" dirty="0">
              <a:solidFill>
                <a:schemeClr val="bg1"/>
              </a:solidFill>
              <a:latin typeface="Qanelas Bold" panose="00000800000000000000" pitchFamily="2" charset="-5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0" t="17402" r="17624" b="15410"/>
          <a:stretch/>
        </p:blipFill>
        <p:spPr bwMode="auto">
          <a:xfrm>
            <a:off x="6088978" y="0"/>
            <a:ext cx="6103022" cy="603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8" t="16299" r="22293" b="18335"/>
          <a:stretch>
            <a:fillRect/>
          </a:stretch>
        </p:blipFill>
        <p:spPr bwMode="auto">
          <a:xfrm>
            <a:off x="129741" y="1459971"/>
            <a:ext cx="5585406" cy="42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193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7191739-652F-4582-A52D-72A1D0AC9D4A}"/>
              </a:ext>
            </a:extLst>
          </p:cNvPr>
          <p:cNvSpPr/>
          <p:nvPr/>
        </p:nvSpPr>
        <p:spPr>
          <a:xfrm>
            <a:off x="7998" y="0"/>
            <a:ext cx="12192000" cy="2217683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13556751-8B50-4613-B93F-7E169A65EAC1}"/>
              </a:ext>
            </a:extLst>
          </p:cNvPr>
          <p:cNvSpPr txBox="1">
            <a:spLocks/>
          </p:cNvSpPr>
          <p:nvPr/>
        </p:nvSpPr>
        <p:spPr>
          <a:xfrm>
            <a:off x="1339146" y="62874"/>
            <a:ext cx="10641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ru-RU" sz="5400" dirty="0" smtClean="0"/>
              <a:t> </a:t>
            </a:r>
            <a:r>
              <a:rPr lang="ru-RU" sz="6500" spc="-3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Форматы взаимодействия </a:t>
            </a:r>
            <a:r>
              <a:rPr lang="ru-RU" sz="4000" dirty="0">
                <a:solidFill>
                  <a:srgbClr val="38598C"/>
                </a:solidFill>
                <a:latin typeface="+mn-lt"/>
              </a:rPr>
              <a:t/>
            </a:r>
            <a:br>
              <a:rPr lang="ru-RU" sz="4000" dirty="0">
                <a:solidFill>
                  <a:srgbClr val="38598C"/>
                </a:solidFill>
                <a:latin typeface="+mn-lt"/>
              </a:rPr>
            </a:br>
            <a:endParaRPr lang="ru-RU" dirty="0">
              <a:solidFill>
                <a:srgbClr val="38598C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CF4B8E5-386E-4013-B9C6-3FED81C0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r="38731"/>
          <a:stretch/>
        </p:blipFill>
        <p:spPr>
          <a:xfrm>
            <a:off x="102084" y="-413555"/>
            <a:ext cx="1616535" cy="2037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3" b="13813"/>
          <a:stretch>
            <a:fillRect/>
          </a:stretch>
        </p:blipFill>
        <p:spPr bwMode="auto">
          <a:xfrm>
            <a:off x="9544755" y="3787606"/>
            <a:ext cx="2323206" cy="224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9" b="12339"/>
          <a:stretch>
            <a:fillRect/>
          </a:stretch>
        </p:blipFill>
        <p:spPr bwMode="auto">
          <a:xfrm>
            <a:off x="8529796" y="903839"/>
            <a:ext cx="2680071" cy="258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3" t="11382" r="20170" b="32791"/>
          <a:stretch/>
        </p:blipFill>
        <p:spPr bwMode="auto">
          <a:xfrm>
            <a:off x="6578600" y="3732184"/>
            <a:ext cx="2184399" cy="238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5" t="7631" b="26906"/>
          <a:stretch/>
        </p:blipFill>
        <p:spPr bwMode="auto">
          <a:xfrm>
            <a:off x="5223818" y="1014318"/>
            <a:ext cx="2446981" cy="249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1" r="7108"/>
          <a:stretch/>
        </p:blipFill>
        <p:spPr bwMode="auto">
          <a:xfrm>
            <a:off x="308430" y="3787606"/>
            <a:ext cx="2337346" cy="234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t="43660" r="1167"/>
          <a:stretch/>
        </p:blipFill>
        <p:spPr bwMode="auto">
          <a:xfrm>
            <a:off x="478078" y="1108841"/>
            <a:ext cx="3760986" cy="2176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6" r="12516"/>
          <a:stretch>
            <a:fillRect/>
          </a:stretch>
        </p:blipFill>
        <p:spPr bwMode="auto">
          <a:xfrm>
            <a:off x="3427771" y="3787606"/>
            <a:ext cx="2278761" cy="2279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022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7191739-652F-4582-A52D-72A1D0AC9D4A}"/>
              </a:ext>
            </a:extLst>
          </p:cNvPr>
          <p:cNvSpPr/>
          <p:nvPr/>
        </p:nvSpPr>
        <p:spPr>
          <a:xfrm>
            <a:off x="7998" y="0"/>
            <a:ext cx="12192000" cy="2217683"/>
          </a:xfrm>
          <a:prstGeom prst="rect">
            <a:avLst/>
          </a:prstGeom>
          <a:solidFill>
            <a:srgbClr val="0070B7"/>
          </a:solidFill>
          <a:ln>
            <a:solidFill>
              <a:srgbClr val="0070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13556751-8B50-4613-B93F-7E169A65EAC1}"/>
              </a:ext>
            </a:extLst>
          </p:cNvPr>
          <p:cNvSpPr txBox="1">
            <a:spLocks/>
          </p:cNvSpPr>
          <p:nvPr/>
        </p:nvSpPr>
        <p:spPr>
          <a:xfrm>
            <a:off x="1339146" y="62874"/>
            <a:ext cx="10641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ru-RU" sz="5400" dirty="0" smtClean="0"/>
              <a:t> </a:t>
            </a:r>
            <a:r>
              <a:rPr lang="ru-RU" sz="6500" spc="-3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Участники взаимодействия </a:t>
            </a:r>
            <a:r>
              <a:rPr lang="ru-RU" sz="4000" dirty="0">
                <a:solidFill>
                  <a:srgbClr val="38598C"/>
                </a:solidFill>
                <a:latin typeface="+mn-lt"/>
              </a:rPr>
              <a:t/>
            </a:r>
            <a:br>
              <a:rPr lang="ru-RU" sz="4000" dirty="0">
                <a:solidFill>
                  <a:srgbClr val="38598C"/>
                </a:solidFill>
                <a:latin typeface="+mn-lt"/>
              </a:rPr>
            </a:br>
            <a:endParaRPr lang="ru-RU" dirty="0">
              <a:solidFill>
                <a:srgbClr val="38598C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CF4B8E5-386E-4013-B9C6-3FED81C0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r="38731"/>
          <a:stretch/>
        </p:blipFill>
        <p:spPr>
          <a:xfrm>
            <a:off x="102084" y="-413555"/>
            <a:ext cx="1616535" cy="2037257"/>
          </a:xfrm>
          <a:prstGeom prst="rect">
            <a:avLst/>
          </a:prstGeom>
        </p:spPr>
      </p:pic>
      <p:pic>
        <p:nvPicPr>
          <p:cNvPr id="17" name="Picture 8" descr="E:\ФИНФЕСТ фото\DSC_00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51" b="10985"/>
          <a:stretch/>
        </p:blipFill>
        <p:spPr bwMode="auto">
          <a:xfrm>
            <a:off x="703351" y="3712799"/>
            <a:ext cx="3961124" cy="2365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ФИНФЕСТ фото\DSC_0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467" y="3712799"/>
            <a:ext cx="3838907" cy="2542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E:\ФИНФЕСТ фото\DSC_00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093" y="895238"/>
            <a:ext cx="3659263" cy="2423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E:\ФИНФЕСТ фото\DSC_00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" b="9394"/>
          <a:stretch/>
        </p:blipFill>
        <p:spPr bwMode="auto">
          <a:xfrm>
            <a:off x="778913" y="1060454"/>
            <a:ext cx="3843455" cy="2314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E:\ФИНФЕСТ фото\DSC_033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/>
          <a:stretch/>
        </p:blipFill>
        <p:spPr bwMode="auto">
          <a:xfrm>
            <a:off x="4985805" y="2817624"/>
            <a:ext cx="2922062" cy="2120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279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51872B6-6FB0-408B-87E2-351F05C032F8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D855274C-BD17-45CE-B22A-265CBF90BA85}"/>
              </a:ext>
            </a:extLst>
          </p:cNvPr>
          <p:cNvGrpSpPr/>
          <p:nvPr/>
        </p:nvGrpSpPr>
        <p:grpSpPr>
          <a:xfrm>
            <a:off x="-19742" y="0"/>
            <a:ext cx="12192000" cy="6858000"/>
            <a:chOff x="354912" y="-131385"/>
            <a:chExt cx="10591678" cy="5298171"/>
          </a:xfrm>
        </p:grpSpPr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01524965-1947-4619-A353-C77B68F4803A}"/>
                </a:ext>
              </a:extLst>
            </p:cNvPr>
            <p:cNvSpPr/>
            <p:nvPr/>
          </p:nvSpPr>
          <p:spPr>
            <a:xfrm>
              <a:off x="354912" y="-131385"/>
              <a:ext cx="10591678" cy="5298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2159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38CA49C1-CBFF-42D7-886D-3556D689F910}"/>
                </a:ext>
              </a:extLst>
            </p:cNvPr>
            <p:cNvSpPr/>
            <p:nvPr/>
          </p:nvSpPr>
          <p:spPr>
            <a:xfrm>
              <a:off x="372063" y="69274"/>
              <a:ext cx="10489325" cy="593506"/>
            </a:xfrm>
            <a:prstGeom prst="rect">
              <a:avLst/>
            </a:prstGeom>
            <a:solidFill>
              <a:srgbClr val="0070B7"/>
            </a:solidFill>
            <a:ln>
              <a:solidFill>
                <a:srgbClr val="0070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04F7C5D-A7B5-4F24-8F1F-409359322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4" t="22533" r="41144" b="15297"/>
          <a:stretch/>
        </p:blipFill>
        <p:spPr>
          <a:xfrm>
            <a:off x="10635200" y="5461743"/>
            <a:ext cx="1525125" cy="13962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02410" y="259735"/>
            <a:ext cx="4367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600" spc="-300" dirty="0">
                <a:solidFill>
                  <a:schemeClr val="bg1"/>
                </a:solidFill>
                <a:latin typeface="Circe Light" panose="020B0402020203020203" pitchFamily="34" charset="-52"/>
                <a:ea typeface="+mj-ea"/>
                <a:cs typeface="+mj-cs"/>
              </a:rPr>
              <a:t>Признание значимости</a:t>
            </a:r>
          </a:p>
        </p:txBody>
      </p:sp>
      <p:pic>
        <p:nvPicPr>
          <p:cNvPr id="1026" name="Picture 2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243" y="1349747"/>
            <a:ext cx="2857500" cy="2695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2" y="1273548"/>
            <a:ext cx="3584928" cy="268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xn--80aggrfrep9d1d.xn--p1ai/wp-content/uploads/2022/03/1-1024x3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2" y="4290857"/>
            <a:ext cx="6067425" cy="2061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03" y="1312248"/>
            <a:ext cx="1846224" cy="2611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066" y="1289460"/>
            <a:ext cx="1889697" cy="267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127" y="4237315"/>
            <a:ext cx="3225133" cy="2280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3299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191</Words>
  <Application>Microsoft Office PowerPoint</Application>
  <PresentationFormat>Произвольный</PresentationFormat>
  <Paragraphs>51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Инициатива не наказуема, или наша «финансовая история»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XXIX ВСЕРОССИЙСКАЯ КОНФЕРЕНЦИЯ  «Практики развития: порождение, становление и удержание субъектности в образовании» </dc:title>
  <dc:creator>Никита Кузьмин</dc:creator>
  <cp:lastModifiedBy>Пользователь Windows</cp:lastModifiedBy>
  <cp:revision>32</cp:revision>
  <dcterms:created xsi:type="dcterms:W3CDTF">2022-03-11T04:56:51Z</dcterms:created>
  <dcterms:modified xsi:type="dcterms:W3CDTF">2022-04-21T12:10:42Z</dcterms:modified>
</cp:coreProperties>
</file>