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95" r:id="rId2"/>
  </p:sldMasterIdLst>
  <p:notesMasterIdLst>
    <p:notesMasterId r:id="rId12"/>
  </p:notesMasterIdLst>
  <p:sldIdLst>
    <p:sldId id="841" r:id="rId3"/>
    <p:sldId id="836" r:id="rId4"/>
    <p:sldId id="837" r:id="rId5"/>
    <p:sldId id="840" r:id="rId6"/>
    <p:sldId id="810" r:id="rId7"/>
    <p:sldId id="809" r:id="rId8"/>
    <p:sldId id="827" r:id="rId9"/>
    <p:sldId id="839" r:id="rId10"/>
    <p:sldId id="813" r:id="rId11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tamaran Light" panose="020B0604020202020204" charset="0"/>
      <p:regular r:id="rId19"/>
      <p:bold r:id="rId20"/>
    </p:embeddedFont>
    <p:embeddedFont>
      <p:font typeface="Garamond" panose="02020404030301010803" pitchFamily="18" charset="0"/>
      <p:regular r:id="rId21"/>
      <p:bold r:id="rId22"/>
      <p:italic r:id="rId23"/>
    </p:embeddedFont>
    <p:embeddedFont>
      <p:font typeface="Livvic" panose="020B0604020202020204" charset="0"/>
      <p:regular r:id="rId24"/>
      <p:bold r:id="rId25"/>
      <p:italic r:id="rId26"/>
      <p:boldItalic r:id="rId27"/>
    </p:embeddedFont>
    <p:embeddedFont>
      <p:font typeface="Lucida Console" panose="020B0609040504020204" pitchFamily="49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423"/>
    <a:srgbClr val="07594B"/>
    <a:srgbClr val="F8AD37"/>
    <a:srgbClr val="EC7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8E954C-FFB6-4645-8331-A1C06E321830}">
  <a:tblStyle styleId="{4C8E954C-FFB6-4645-8331-A1C06E3218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6357" autoAdjust="0"/>
  </p:normalViewPr>
  <p:slideViewPr>
    <p:cSldViewPr snapToGrid="0">
      <p:cViewPr varScale="1">
        <p:scale>
          <a:sx n="109" d="100"/>
          <a:sy n="109" d="100"/>
        </p:scale>
        <p:origin x="82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05CCE-D599-4E14-96D2-CC36B7C76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F96061-B073-4A3C-980A-A0838A652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0F6B59-49C9-4289-88E7-53AFF4E2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842CC9-8EE3-4B68-BCA5-7BFA46F2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055CF2-66C8-4CB5-A2CB-1A47BC67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F28C-84C5-4700-BF80-4D648B50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68AFFE-6744-45D3-99D3-421411291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645111-0CF3-4C6E-AC54-D17BDE14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089FC1-BFA6-43DF-B162-1B82D715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2E3D62-1034-493D-A85A-E02B5CFE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0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B74718-E862-4E40-A258-01BB38629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29A79C-5B05-41AA-8BB4-D13BF3E41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A33EC-8A99-4064-9D84-1FCAB477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E18783-2AD5-44D0-A40F-BF8DB719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E62065-695E-4791-B86A-C0DD3FD5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76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07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C649B-5363-4141-9C7A-7B0208DB1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DE976-8560-4F4F-A0F9-3E4E5CD32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FF402-148D-478F-9270-F6F0A08B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0BE1D4-C2A7-457D-A2F2-8A40F764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CD76AF-5682-4DD8-935E-F573E442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51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2BAE3-546A-463E-A1DA-6B754AE2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9BDBEB-1AA4-455E-B216-10BD24553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B951A5-4A56-4EED-B9D4-F328BCE5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1993C-E2AA-4AC9-A9BB-0AD1BC0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B22968-7B0A-4A0E-87FD-46884D9C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1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BC895-FB28-4435-8ABA-E8DDE78A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97091-AAD0-4FFC-8C2B-7992C47B6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FF61A2-1625-4BC3-AA0C-13E382A5E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A1AA24-AC00-4866-8D21-27CF07D0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06A609-C682-481A-91C5-E6766073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4EB1D8-9BF5-4136-8EA9-C9DC4C73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0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E901F-D0AF-4683-9B80-672DE8E6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176EE2-6575-45A8-98A7-D2056401A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B9A729-9206-4368-BF02-A5CD377A0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248A23-8128-458D-90F2-484749F8B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18B46D-B566-44B3-AA66-C1EA98CCA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57DEE0-4E08-44F8-B922-07D8B285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561E1F-28A3-4DD7-B2D4-6C5370F9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F5EF69-7BFA-4E78-AE33-30861218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0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A739B-2A86-4F4F-AA5E-0FDF5DD8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853688-F054-463A-9741-9EA0B58D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FFA686-6E7E-4B3D-9FCB-FEE150F9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519656-577D-44A5-8B35-7F227C8D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7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AE00B2-923C-44B1-88CC-0DB8FC3B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1A42B8-689F-4190-9D23-AFF0207D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383DD9-5DE5-4FB8-B459-12C66F02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92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BA4EE-DB45-48B0-9545-EFA1BAAC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CA4F0-3293-49DA-9B8E-47958C160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4C8DE9-BCC7-4AA4-87EB-E7C5726ED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EB5251-8AD1-4EB2-A7AB-0231E0A7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AC2BE9-4C7B-4FF4-8AA8-824C1B2A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7136E7-5A4B-4C6D-99F1-F0B13642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91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4045D-7954-4145-8A3F-9599C19C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F8E3E5-AAB7-469B-8644-FE5E5AF0B4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5B16A7-ADF6-4D60-905B-49EAA5CEB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7FE725-CE7A-46D1-B85E-B9240742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8C9A-ED68-45F9-B197-A418D9D16F67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14772B-905C-43EE-997E-CBED6EDC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A3B3A3-0499-4EDC-8C69-A494A86A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68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C1EDA-3507-4E1B-83D0-C145B528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D9942E-6D7B-4EC7-AEDF-78A1ABABE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E99AF1-D77C-4D05-9B20-0A4D05945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48C9A-ED68-45F9-B197-A418D9D16F67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2D8E83-FD04-4696-A92D-08A997B1D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8177B-C6FB-4F18-9C8D-04D929418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41060-4DB3-4DC4-A1CC-40771442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7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2141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hyperlink" Target="http://www.rcfg24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/>
          <p:nvPr/>
        </p:nvSpPr>
        <p:spPr>
          <a:xfrm rot="5400000">
            <a:off x="3306525" y="-538040"/>
            <a:ext cx="2313902" cy="7842310"/>
          </a:xfrm>
          <a:prstGeom prst="rect">
            <a:avLst/>
          </a:prstGeom>
          <a:solidFill>
            <a:srgbClr val="F8AD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650845" y="3945092"/>
            <a:ext cx="7409482" cy="6195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chemeClr val="lt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chemeClr val="lt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chemeClr val="lt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chemeClr val="lt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lt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Красноусов Сергей Дмитриевич, </a:t>
            </a:r>
            <a:r>
              <a:rPr lang="ru-RU" sz="2000" dirty="0" err="1">
                <a:solidFill>
                  <a:schemeClr val="lt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к.ю.н</a:t>
            </a:r>
            <a:r>
              <a:rPr lang="ru-RU" sz="2000" dirty="0">
                <a:solidFill>
                  <a:schemeClr val="lt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., доцент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lt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заведующий РЦФГ Красноярского края</a:t>
            </a:r>
            <a:endParaRPr sz="2000" dirty="0">
              <a:solidFill>
                <a:schemeClr val="lt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0845" y="2250778"/>
            <a:ext cx="7670195" cy="13673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800" dirty="0">
                <a:solidFill>
                  <a:schemeClr val="lt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Ряд аспектов школьного инициативного бюджетировании в системе образования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DFA377-FC16-4072-9552-5545152FF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489" y="304834"/>
            <a:ext cx="1845280" cy="5479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1DFD84-EC85-4063-BD7B-C9F499860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636" y="352176"/>
            <a:ext cx="2618998" cy="4532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806BCA-7E7F-4780-AF26-80B9B0EB8E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50" y="-141065"/>
            <a:ext cx="1830597" cy="1439770"/>
          </a:xfrm>
          <a:prstGeom prst="rect">
            <a:avLst/>
          </a:prstGeom>
        </p:spPr>
      </p:pic>
      <p:pic>
        <p:nvPicPr>
          <p:cNvPr id="1026" name="Picture 2" descr="https://xn--80aggrfrep9d1d.xn--p1ai/wp-content/uploads/2020/10/1.png">
            <a:extLst>
              <a:ext uri="{FF2B5EF4-FFF2-40B4-BE49-F238E27FC236}">
                <a16:creationId xmlns:a16="http://schemas.microsoft.com/office/drawing/2014/main" id="{6E2CDB14-E866-4318-BBE1-AA03534A2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03" y="115797"/>
            <a:ext cx="1099248" cy="92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ерб">
            <a:extLst>
              <a:ext uri="{FF2B5EF4-FFF2-40B4-BE49-F238E27FC236}">
                <a16:creationId xmlns:a16="http://schemas.microsoft.com/office/drawing/2014/main" id="{50E4E40B-76DC-4FEA-BBBB-47B1BB114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392" y="201649"/>
            <a:ext cx="606167" cy="75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12085-8587-4235-A9EA-24223F6A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Lucida Console" panose="020B0609040504020204" pitchFamily="49" charset="0"/>
              </a:rPr>
              <a:t>Включенность всех элементов системы говорит о степени внедрения практики ШИБ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F6DAEF-AC8B-442D-998C-C4A3BFD29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sz="1400" dirty="0">
                <a:latin typeface="Lucida Console" panose="020B0609040504020204" pitchFamily="49" charset="0"/>
              </a:rPr>
              <a:t>ФГОС и федеральные государственные требования, образовательные стандарты и самостоятельно устанавливаемые требования</a:t>
            </a:r>
          </a:p>
          <a:p>
            <a:pPr marL="457200" indent="-457200">
              <a:buAutoNum type="arabicPeriod"/>
            </a:pPr>
            <a:r>
              <a:rPr lang="ru-RU" sz="1400" dirty="0">
                <a:latin typeface="Lucida Console" panose="020B0609040504020204" pitchFamily="49" charset="0"/>
              </a:rPr>
              <a:t>образовательные программы различных вида, уровня и (или) направленности</a:t>
            </a:r>
          </a:p>
          <a:p>
            <a:pPr marL="457200" indent="-457200">
              <a:buAutoNum type="arabicPeriod"/>
            </a:pPr>
            <a:r>
              <a:rPr lang="ru-RU" sz="1400" dirty="0">
                <a:latin typeface="Lucida Console" panose="020B0609040504020204" pitchFamily="49" charset="0"/>
              </a:rPr>
              <a:t>организации, осуществляющие образовательную деятельность</a:t>
            </a:r>
          </a:p>
          <a:p>
            <a:pPr marL="457200" indent="-457200">
              <a:buAutoNum type="arabicPeriod"/>
            </a:pPr>
            <a:r>
              <a:rPr lang="ru-RU" sz="1400" dirty="0">
                <a:latin typeface="Lucida Console" panose="020B0609040504020204" pitchFamily="49" charset="0"/>
              </a:rPr>
              <a:t>педагогические работники</a:t>
            </a:r>
          </a:p>
          <a:p>
            <a:pPr marL="457200" indent="-457200">
              <a:buAutoNum type="arabicPeriod"/>
            </a:pPr>
            <a:r>
              <a:rPr lang="ru-RU" sz="1400" dirty="0">
                <a:latin typeface="Lucida Console" panose="020B0609040504020204" pitchFamily="49" charset="0"/>
              </a:rPr>
              <a:t>обучающиеся </a:t>
            </a:r>
          </a:p>
          <a:p>
            <a:pPr marL="457200" indent="-457200">
              <a:buAutoNum type="arabicPeriod"/>
            </a:pPr>
            <a:r>
              <a:rPr lang="ru-RU" sz="1400" dirty="0">
                <a:latin typeface="Lucida Console" panose="020B0609040504020204" pitchFamily="49" charset="0"/>
              </a:rPr>
              <a:t>родители (законные представители) несовершеннолетних обучающихся</a:t>
            </a:r>
          </a:p>
          <a:p>
            <a:pPr marL="457200" indent="-457200">
              <a:buAutoNum type="arabicPeriod"/>
            </a:pPr>
            <a:r>
              <a:rPr lang="ru-RU" sz="1400" dirty="0">
                <a:latin typeface="Lucida Console" panose="020B0609040504020204" pitchFamily="49" charset="0"/>
              </a:rPr>
              <a:t>органы власти, осуществляющие управление в сфере образования</a:t>
            </a:r>
          </a:p>
          <a:p>
            <a:pPr marL="457200" indent="-457200">
              <a:buAutoNum type="arabicPeriod"/>
            </a:pPr>
            <a:r>
              <a:rPr lang="ru-RU" sz="1400" dirty="0">
                <a:latin typeface="Lucida Console" panose="020B0609040504020204" pitchFamily="49" charset="0"/>
              </a:rPr>
              <a:t>организации, осуществляющие обеспечение образовательной деятельности, оценку качества образования</a:t>
            </a:r>
          </a:p>
          <a:p>
            <a:pPr marL="457200" indent="-457200">
              <a:buAutoNum type="arabicPeriod"/>
            </a:pPr>
            <a:r>
              <a:rPr lang="ru-RU" sz="1400" dirty="0">
                <a:latin typeface="Lucida Console" panose="020B0609040504020204" pitchFamily="49" charset="0"/>
              </a:rPr>
              <a:t>объединения юридических лиц, работодателей и их объединений</a:t>
            </a:r>
          </a:p>
          <a:p>
            <a:pPr marL="457200" indent="-457200">
              <a:buAutoNum type="arabicPeriod"/>
            </a:pPr>
            <a:r>
              <a:rPr lang="ru-RU" sz="1400" dirty="0">
                <a:latin typeface="Lucida Console" panose="020B0609040504020204" pitchFamily="49" charset="0"/>
              </a:rPr>
              <a:t>общественные объединения, осуществляющие деятельность в сфере образования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4420B-CBBF-460E-AEB1-3DF63F103C90}"/>
              </a:ext>
            </a:extLst>
          </p:cNvPr>
          <p:cNvSpPr txBox="1"/>
          <p:nvPr/>
        </p:nvSpPr>
        <p:spPr>
          <a:xfrm>
            <a:off x="71846" y="4750731"/>
            <a:ext cx="63028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Источник: ст.10 ФЗ от 29.12.2012 N 273-ФЗ "Об образовании в РФ"</a:t>
            </a:r>
          </a:p>
        </p:txBody>
      </p:sp>
    </p:spTree>
    <p:extLst>
      <p:ext uri="{BB962C8B-B14F-4D97-AF65-F5344CB8AC3E}">
        <p14:creationId xmlns:p14="http://schemas.microsoft.com/office/powerpoint/2010/main" val="57172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12085-8587-4235-A9EA-24223F6A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Lucida Console" panose="020B0609040504020204" pitchFamily="49" charset="0"/>
              </a:rPr>
              <a:t>Важно определить «содержательный статус» организации в ШИБ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791E714-646D-4326-93CE-DEA439150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 fontScale="92500"/>
          </a:bodyPr>
          <a:lstStyle/>
          <a:p>
            <a:pPr algn="ctr"/>
            <a:r>
              <a:rPr lang="ru-RU" b="0" dirty="0">
                <a:latin typeface="Lucida Console" panose="020B0609040504020204" pitchFamily="49" charset="0"/>
              </a:rPr>
              <a:t>Организация, осуществляющая образовательную деятельность</a:t>
            </a:r>
            <a:endParaRPr lang="ru-RU" b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E386235-9370-4D29-85C7-026EFE7DB1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sz="1700" i="1" dirty="0">
              <a:latin typeface="Lucida Console" panose="020B0609040504020204" pitchFamily="49" charset="0"/>
            </a:endParaRPr>
          </a:p>
          <a:p>
            <a:r>
              <a:rPr lang="ru-RU" sz="1700" i="1" dirty="0">
                <a:latin typeface="Lucida Console" panose="020B0609040504020204" pitchFamily="49" charset="0"/>
              </a:rPr>
              <a:t>образовательная деятельность </a:t>
            </a:r>
            <a:r>
              <a:rPr lang="ru-RU" sz="1700" dirty="0">
                <a:latin typeface="Lucida Console" panose="020B0609040504020204" pitchFamily="49" charset="0"/>
              </a:rPr>
              <a:t>- деятельность по реализации образовательных программ</a:t>
            </a:r>
          </a:p>
          <a:p>
            <a:endParaRPr lang="ru-RU" sz="1700" dirty="0">
              <a:latin typeface="Lucida Console" panose="020B0609040504020204" pitchFamily="49" charset="0"/>
            </a:endParaRPr>
          </a:p>
          <a:p>
            <a:r>
              <a:rPr lang="ru-RU" sz="1700" i="1" dirty="0">
                <a:latin typeface="Lucida Console" panose="020B0609040504020204" pitchFamily="49" charset="0"/>
              </a:rPr>
              <a:t>образовательная организация </a:t>
            </a:r>
            <a:r>
              <a:rPr lang="ru-RU" sz="1700" dirty="0">
                <a:latin typeface="Lucida Console" panose="020B0609040504020204" pitchFamily="49" charset="0"/>
              </a:rPr>
              <a:t>– основной вид деятельности</a:t>
            </a:r>
          </a:p>
          <a:p>
            <a:endParaRPr lang="ru-RU" sz="1700" dirty="0">
              <a:latin typeface="Lucida Console" panose="020B0609040504020204" pitchFamily="49" charset="0"/>
            </a:endParaRPr>
          </a:p>
          <a:p>
            <a:r>
              <a:rPr lang="ru-RU" sz="1700" i="1" dirty="0">
                <a:latin typeface="Lucida Console" panose="020B0609040504020204" pitchFamily="49" charset="0"/>
              </a:rPr>
              <a:t>организация, осуществляющая обучение</a:t>
            </a:r>
            <a:r>
              <a:rPr lang="ru-RU" sz="1700" dirty="0">
                <a:latin typeface="Lucida Console" panose="020B0609040504020204" pitchFamily="49" charset="0"/>
              </a:rPr>
              <a:t> – дополнительный вида деятельности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8CE4D5A-E3F2-46D1-B3FA-A584BCA9B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 fontScale="92500"/>
          </a:bodyPr>
          <a:lstStyle/>
          <a:p>
            <a:pPr algn="ctr"/>
            <a:r>
              <a:rPr lang="ru-RU" sz="1700" b="0" dirty="0">
                <a:latin typeface="Lucida Console" panose="020B0609040504020204" pitchFamily="49" charset="0"/>
              </a:rPr>
              <a:t>Хозяйствующий субъект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BC282A32-1A69-4FD9-A523-81938854A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>
                <a:latin typeface="Lucida Console" panose="020B0609040504020204" pitchFamily="49" charset="0"/>
              </a:rPr>
              <a:t>организация, осуществляющая деятельность, приносящую ей доход</a:t>
            </a:r>
          </a:p>
          <a:p>
            <a:endParaRPr lang="ru-RU" sz="1600" dirty="0">
              <a:latin typeface="Lucida Console" panose="020B0609040504020204" pitchFamily="49" charset="0"/>
            </a:endParaRPr>
          </a:p>
          <a:p>
            <a:r>
              <a:rPr lang="ru-RU" sz="1600" i="1" dirty="0">
                <a:latin typeface="Lucida Console" panose="020B0609040504020204" pitchFamily="49" charset="0"/>
              </a:rPr>
              <a:t>конкуренция</a:t>
            </a:r>
            <a:r>
              <a:rPr lang="ru-RU" sz="1600" dirty="0">
                <a:latin typeface="Lucida Console" panose="020B0609040504020204" pitchFamily="49" charset="0"/>
              </a:rPr>
              <a:t> - соперничество хозяйствующих субъектов, при котором самостоятельными действиями каждого из них исключается или ограничивается возможность каждого из них в одностороннем порядке воздействовать на общие условия обращения товаров на соответствующем товарном рынке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426F2F-D4B7-46C2-BA05-C0AE00FD17BC}"/>
              </a:ext>
            </a:extLst>
          </p:cNvPr>
          <p:cNvSpPr txBox="1"/>
          <p:nvPr/>
        </p:nvSpPr>
        <p:spPr>
          <a:xfrm>
            <a:off x="71846" y="4750731"/>
            <a:ext cx="63028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Источник: ст.2 ФЗ N273-ФЗ "Об образовании в РФ; ст.4 ФЗ N135-ФЗ «О защите конкуренции»</a:t>
            </a:r>
          </a:p>
        </p:txBody>
      </p:sp>
    </p:spTree>
    <p:extLst>
      <p:ext uri="{BB962C8B-B14F-4D97-AF65-F5344CB8AC3E}">
        <p14:creationId xmlns:p14="http://schemas.microsoft.com/office/powerpoint/2010/main" val="403243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56EF5-E757-4982-B66D-637D10BD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3844"/>
            <a:ext cx="8116933" cy="99417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Lucida Console" panose="020B0609040504020204" pitchFamily="49" charset="0"/>
              </a:rPr>
              <a:t>Для системы образования важно отличать практики школьного проектирования от практик ШИБ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C4D82A-C316-44E1-BC40-443C41484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44" y="1268015"/>
            <a:ext cx="4174643" cy="19418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7579D6-3AFB-492C-B426-A19B9FF46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113" y="1268016"/>
            <a:ext cx="4156836" cy="12008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80BAA4-9265-473C-8A09-C4A8FFD74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084" y="2571750"/>
            <a:ext cx="3973498" cy="2347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A5C6C5-5648-46D7-ADCD-340678AD4AC1}"/>
              </a:ext>
            </a:extLst>
          </p:cNvPr>
          <p:cNvSpPr txBox="1"/>
          <p:nvPr/>
        </p:nvSpPr>
        <p:spPr>
          <a:xfrm>
            <a:off x="104503" y="4461916"/>
            <a:ext cx="36967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Источник: Доклад о лучших практиках развития инициативного бюджетирования в субъектах РФ муниципальных образованиях, 2022 г.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DE74F5A-BECE-4B54-8154-0B753D1C556C}"/>
              </a:ext>
            </a:extLst>
          </p:cNvPr>
          <p:cNvCxnSpPr>
            <a:cxnSpLocks/>
          </p:cNvCxnSpPr>
          <p:nvPr/>
        </p:nvCxnSpPr>
        <p:spPr>
          <a:xfrm>
            <a:off x="6198326" y="1436915"/>
            <a:ext cx="10711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57F7FF8-4507-4530-9AD1-7733A6141DB5}"/>
              </a:ext>
            </a:extLst>
          </p:cNvPr>
          <p:cNvCxnSpPr>
            <a:cxnSpLocks/>
          </p:cNvCxnSpPr>
          <p:nvPr/>
        </p:nvCxnSpPr>
        <p:spPr>
          <a:xfrm>
            <a:off x="5501640" y="2758441"/>
            <a:ext cx="10711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74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DE72F8-9BD2-4BE9-847C-85B59A2AB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658" y="1748480"/>
            <a:ext cx="4347694" cy="1835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3E28BF-EFF1-41F5-AC6D-EA29C6EEE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8" y="158982"/>
            <a:ext cx="3391082" cy="18065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9CD35B-8A59-41CB-B7A1-14D594F95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490" y="158982"/>
            <a:ext cx="3391082" cy="14006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BC548E-799C-43EF-B8A4-63FDCA8DA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05" y="3583855"/>
            <a:ext cx="5644800" cy="1082473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3598258-C242-4362-8835-97B75DEA935C}"/>
              </a:ext>
            </a:extLst>
          </p:cNvPr>
          <p:cNvCxnSpPr/>
          <p:nvPr/>
        </p:nvCxnSpPr>
        <p:spPr>
          <a:xfrm>
            <a:off x="928469" y="3945988"/>
            <a:ext cx="387564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140AB36-3820-47AE-8E3B-A701A530D21C}"/>
              </a:ext>
            </a:extLst>
          </p:cNvPr>
          <p:cNvCxnSpPr/>
          <p:nvPr/>
        </p:nvCxnSpPr>
        <p:spPr>
          <a:xfrm>
            <a:off x="4501661" y="3123028"/>
            <a:ext cx="14489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4D44D0D-0DA3-467C-9DAC-34BD28910149}"/>
              </a:ext>
            </a:extLst>
          </p:cNvPr>
          <p:cNvCxnSpPr/>
          <p:nvPr/>
        </p:nvCxnSpPr>
        <p:spPr>
          <a:xfrm>
            <a:off x="3620658" y="2236763"/>
            <a:ext cx="11834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4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A5CD96-E67E-4818-B13B-7284B704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Lucida Console" panose="020B0609040504020204" pitchFamily="49" charset="0"/>
              </a:rPr>
              <a:t>Лучшая региональная практика 2022 года</a:t>
            </a:r>
            <a:endParaRPr lang="ru-RU" sz="2400" dirty="0">
              <a:latin typeface="Lucida Console" panose="020B0609040504020204" pitchFamily="49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4C2BED-83A1-41DC-8D2C-E7CE22977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829397" cy="326350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Lucida Console" panose="020B0609040504020204" pitchFamily="49" charset="0"/>
              </a:rPr>
              <a:t>Практика региона включена в Каталог лучших региональных практик по формированию финансовой грамотности в 2022 году, рекомендованных Минфином РФ к тиражированию субъектами РФ.</a:t>
            </a:r>
          </a:p>
          <a:p>
            <a:r>
              <a:rPr lang="ru-RU" dirty="0">
                <a:latin typeface="Lucida Console" panose="020B0609040504020204" pitchFamily="49" charset="0"/>
              </a:rPr>
              <a:t>В Каталог вошло 116 успешных практик из 70 субъектов РФ, которые были реализованы региональными органами исполнительной власти, а также отделениями Банка России совместно с партнерами в 2022 году.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A83142-DD53-47C4-9B45-A8815EEE9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595" y="1212486"/>
            <a:ext cx="2784755" cy="357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0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A15F1-22DF-4F5E-A39E-865D048E8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38" y="1076203"/>
            <a:ext cx="4016088" cy="30558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257690-F1AD-4004-AF69-A51E3BE21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29" y="688866"/>
            <a:ext cx="4338771" cy="16167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22C3F3-8F26-4F7A-ABEF-5A820333C9C7}"/>
              </a:ext>
            </a:extLst>
          </p:cNvPr>
          <p:cNvSpPr/>
          <p:nvPr/>
        </p:nvSpPr>
        <p:spPr>
          <a:xfrm>
            <a:off x="397528" y="2373909"/>
            <a:ext cx="43404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Lucida Console" panose="020B0609040504020204" pitchFamily="49" charset="0"/>
                <a:ea typeface="Times New Roman" panose="02020603050405020304" pitchFamily="18" charset="0"/>
              </a:rPr>
              <a:t>В 2023 году может быть дан старт разработки регионального проекта «Школьное инициативное бюджетирование в общеобразовательных организациях Красноярского края». </a:t>
            </a:r>
            <a:endParaRPr lang="ru-RU" sz="1800" dirty="0">
              <a:latin typeface="Lucida Console" panose="020B06090405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E8F97-9F13-4651-B1DD-269FB4A9C108}"/>
              </a:ext>
            </a:extLst>
          </p:cNvPr>
          <p:cNvSpPr txBox="1"/>
          <p:nvPr/>
        </p:nvSpPr>
        <p:spPr>
          <a:xfrm>
            <a:off x="71845" y="4750731"/>
            <a:ext cx="6707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Источник: страница РЦФГ в </a:t>
            </a:r>
            <a:r>
              <a:rPr lang="ru-RU" sz="1050" dirty="0" err="1"/>
              <a:t>Вконтакте</a:t>
            </a:r>
            <a:r>
              <a:rPr lang="ru-RU" sz="1050" dirty="0"/>
              <a:t>, доклад 1-го заместителя министра образования </a:t>
            </a:r>
            <a:r>
              <a:rPr lang="ru-RU" sz="1050" dirty="0" err="1"/>
              <a:t>Н.В.Анохиной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09021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30E8F78-46F9-48DF-A5F8-2CE7262B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latin typeface="Lucida Console" panose="020B0609040504020204" pitchFamily="49" charset="0"/>
              </a:rPr>
              <a:t>В рамках работы над проектом в этом году предлагаются ключевые мероприятия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8ABBBDD-7352-4938-A1A5-875BCADA7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ru-RU" b="1" dirty="0">
                <a:latin typeface="Lucida Console" panose="020B0609040504020204" pitchFamily="49" charset="0"/>
              </a:rPr>
              <a:t>Разработка</a:t>
            </a:r>
            <a:r>
              <a:rPr lang="ru-RU" dirty="0">
                <a:latin typeface="Lucida Console" panose="020B0609040504020204" pitchFamily="49" charset="0"/>
              </a:rPr>
              <a:t> концепции проекта, ее обсуждение с заинтересованными участниками в 1 полугодии. Итоги такой работы будут представлены на очередном заседании комиссии. В План работы РЦФГ планируется </a:t>
            </a:r>
            <a:r>
              <a:rPr lang="ru-RU" b="1" dirty="0">
                <a:latin typeface="Lucida Console" panose="020B0609040504020204" pitchFamily="49" charset="0"/>
              </a:rPr>
              <a:t>внести корректировки</a:t>
            </a:r>
            <a:r>
              <a:rPr lang="ru-RU" dirty="0">
                <a:latin typeface="Lucida Console" panose="020B0609040504020204" pitchFamily="49" charset="0"/>
              </a:rPr>
              <a:t> с учетом данной задачи</a:t>
            </a:r>
          </a:p>
          <a:p>
            <a:pPr lvl="0" algn="just"/>
            <a:r>
              <a:rPr lang="ru-RU" b="1" dirty="0">
                <a:latin typeface="Lucida Console" panose="020B0609040504020204" pitchFamily="49" charset="0"/>
              </a:rPr>
              <a:t>Отбор</a:t>
            </a:r>
            <a:r>
              <a:rPr lang="ru-RU" dirty="0">
                <a:latin typeface="Lucida Console" panose="020B0609040504020204" pitchFamily="49" charset="0"/>
              </a:rPr>
              <a:t> в 1 полугодии школ для пилотирования методики и утверждение такого перечня школ в сентябре 2023 года. По аналогии с цифрами проекта опорных школ ЦБ, предлагается в 2023 г. в качестве количественного показателя определить - </a:t>
            </a:r>
            <a:r>
              <a:rPr lang="ru-RU" b="1" dirty="0">
                <a:latin typeface="Lucida Console" panose="020B0609040504020204" pitchFamily="49" charset="0"/>
              </a:rPr>
              <a:t>10 школ</a:t>
            </a:r>
            <a:r>
              <a:rPr lang="ru-RU" dirty="0">
                <a:latin typeface="Lucida Console" panose="020B0609040504020204" pitchFamily="49" charset="0"/>
              </a:rPr>
              <a:t>, в 2024 г. – </a:t>
            </a:r>
            <a:r>
              <a:rPr lang="ru-RU" b="1" dirty="0">
                <a:latin typeface="Lucida Console" panose="020B0609040504020204" pitchFamily="49" charset="0"/>
              </a:rPr>
              <a:t>20, </a:t>
            </a:r>
            <a:r>
              <a:rPr lang="ru-RU" dirty="0">
                <a:latin typeface="Lucida Console" panose="020B0609040504020204" pitchFamily="49" charset="0"/>
              </a:rPr>
              <a:t>в 2025 г. </a:t>
            </a:r>
            <a:r>
              <a:rPr lang="ru-RU" b="1" dirty="0">
                <a:latin typeface="Lucida Console" panose="020B0609040504020204" pitchFamily="49" charset="0"/>
              </a:rPr>
              <a:t>30 школ</a:t>
            </a:r>
            <a:r>
              <a:rPr lang="ru-RU" dirty="0">
                <a:latin typeface="Lucida Console" panose="020B0609040504020204" pitchFamily="49" charset="0"/>
              </a:rPr>
              <a:t> будут пилотировать соответствующую методику </a:t>
            </a:r>
            <a:r>
              <a:rPr lang="ru-RU" b="1" dirty="0">
                <a:latin typeface="Lucida Console" panose="020B0609040504020204" pitchFamily="49" charset="0"/>
              </a:rPr>
              <a:t>Пилотирование</a:t>
            </a:r>
            <a:r>
              <a:rPr lang="ru-RU" dirty="0">
                <a:latin typeface="Lucida Console" panose="020B0609040504020204" pitchFamily="49" charset="0"/>
              </a:rPr>
              <a:t> методики в свою очередь предполагает представление такого опыта на публичных мероприятиях, участие в федеральных активностях по теме, тиражирование и масштабирование опыта на территории региона и за его пределами</a:t>
            </a:r>
          </a:p>
          <a:p>
            <a:pPr lvl="0" algn="just"/>
            <a:r>
              <a:rPr lang="ru-RU" b="1" dirty="0">
                <a:latin typeface="Lucida Console" panose="020B0609040504020204" pitchFamily="49" charset="0"/>
              </a:rPr>
              <a:t>Включение вопроса</a:t>
            </a:r>
            <a:r>
              <a:rPr lang="ru-RU" dirty="0">
                <a:latin typeface="Lucida Console" panose="020B0609040504020204" pitchFamily="49" charset="0"/>
              </a:rPr>
              <a:t> о наличие опыта инициативного школьного бюджетирования в перечень вопросов </a:t>
            </a:r>
            <a:r>
              <a:rPr lang="ru-RU" b="1" dirty="0">
                <a:latin typeface="Lucida Console" panose="020B0609040504020204" pitchFamily="49" charset="0"/>
              </a:rPr>
              <a:t>ежегодного мониторинга </a:t>
            </a:r>
            <a:r>
              <a:rPr lang="ru-RU" dirty="0">
                <a:latin typeface="Lucida Console" panose="020B0609040504020204" pitchFamily="49" charset="0"/>
              </a:rPr>
              <a:t>для общеобразовательных организаций региона, что позволит в конце года иметь развернутое представление о сложившихся </a:t>
            </a:r>
            <a:r>
              <a:rPr lang="ru-RU" b="1" dirty="0">
                <a:latin typeface="Lucida Console" panose="020B0609040504020204" pitchFamily="49" charset="0"/>
              </a:rPr>
              <a:t>массовых практиках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847A2-2254-460D-B14D-BD17A8FB6BD2}"/>
              </a:ext>
            </a:extLst>
          </p:cNvPr>
          <p:cNvSpPr txBox="1"/>
          <p:nvPr/>
        </p:nvSpPr>
        <p:spPr>
          <a:xfrm>
            <a:off x="71846" y="4750731"/>
            <a:ext cx="63028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Источник: доклад 1-го заместителя министра образования </a:t>
            </a:r>
            <a:r>
              <a:rPr lang="ru-RU" sz="1050" dirty="0" err="1"/>
              <a:t>Н.В.Анохиной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56155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299CB-E7EA-4C08-B094-4B72AEFA8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07" y="1182099"/>
            <a:ext cx="5063224" cy="1701847"/>
          </a:xfrm>
        </p:spPr>
        <p:txBody>
          <a:bodyPr anchor="b">
            <a:noAutofit/>
          </a:bodyPr>
          <a:lstStyle/>
          <a:p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en-US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en-US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en-US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en-US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  <a:t>Спасибо за внимание</a:t>
            </a:r>
            <a:br>
              <a:rPr lang="ru-RU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en-US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br>
              <a:rPr lang="en-US" sz="21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2100" b="1" dirty="0">
                <a:solidFill>
                  <a:srgbClr val="000000"/>
                </a:solidFill>
                <a:latin typeface="Garamond" panose="02020404030301010803" pitchFamily="18" charset="0"/>
                <a:hlinkClick r:id="rId2"/>
              </a:rPr>
              <a:t>www.rcfg24.ru</a:t>
            </a:r>
            <a:endParaRPr lang="ru-RU" sz="21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24" name="Picture 4" descr="ÐÐ°ÑÑÐ¸Ð½ÐºÐ¸ Ð¿Ð¾ Ð·Ð°Ð¿ÑÐ¾ÑÑ Ð»Ð¾Ð³Ð¾ÑÐ¸Ð¿ Ð¼Ð¾Ð¸ ÑÐ¸Ð½Ð°Ð½ÑÑ ÐºÑÐ°ÑÐ½Ð¾ÑÑÑÐºÐ¸Ð¹ ÐºÑÐ°Ð¹">
            <a:extLst>
              <a:ext uri="{FF2B5EF4-FFF2-40B4-BE49-F238E27FC236}">
                <a16:creationId xmlns:a16="http://schemas.microsoft.com/office/drawing/2014/main" id="{67B0CC8E-309A-4334-B6B1-D53BADFB0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8253" y="2264509"/>
            <a:ext cx="2031342" cy="61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D5C0545-308A-4996-9276-66A0DB7FF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8" y="2184468"/>
            <a:ext cx="1204228" cy="120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79E48E0-0D18-45F4-A979-AD410A1C9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48" y="2181108"/>
            <a:ext cx="1104496" cy="110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FBF2FDB-8A34-4E08-BF10-C82C00264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3549" y="1034427"/>
            <a:ext cx="2670847" cy="4622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11CD7F-B371-4935-92EC-20C1593048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507"/>
            <a:ext cx="1964301" cy="1544929"/>
          </a:xfrm>
          <a:prstGeom prst="rect">
            <a:avLst/>
          </a:prstGeom>
        </p:spPr>
      </p:pic>
      <p:pic>
        <p:nvPicPr>
          <p:cNvPr id="9" name="Picture 2" descr="https://xn--80aggrfrep9d1d.xn--p1ai/wp-content/uploads/2020/10/1.png">
            <a:extLst>
              <a:ext uri="{FF2B5EF4-FFF2-40B4-BE49-F238E27FC236}">
                <a16:creationId xmlns:a16="http://schemas.microsoft.com/office/drawing/2014/main" id="{D76BAE2E-7615-4282-BA2C-8E62B0433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72" y="3475107"/>
            <a:ext cx="1099248" cy="92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Герб">
            <a:extLst>
              <a:ext uri="{FF2B5EF4-FFF2-40B4-BE49-F238E27FC236}">
                <a16:creationId xmlns:a16="http://schemas.microsoft.com/office/drawing/2014/main" id="{1FA8431A-6E05-4BE7-AF81-B3459EFDD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53" y="3582037"/>
            <a:ext cx="712441" cy="8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67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578</Words>
  <Application>Microsoft Office PowerPoint</Application>
  <PresentationFormat>Экран (16:9)</PresentationFormat>
  <Paragraphs>45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Times New Roman</vt:lpstr>
      <vt:lpstr>Lucida Console</vt:lpstr>
      <vt:lpstr>Calibri</vt:lpstr>
      <vt:lpstr>Catamaran Light</vt:lpstr>
      <vt:lpstr>Livvic</vt:lpstr>
      <vt:lpstr>Garamond</vt:lpstr>
      <vt:lpstr>Calibri Light</vt:lpstr>
      <vt:lpstr>Тема Office</vt:lpstr>
      <vt:lpstr>Engineering Project Proposal by Slidesgo</vt:lpstr>
      <vt:lpstr>Ряд аспектов школьного инициативного бюджетировании в системе образования</vt:lpstr>
      <vt:lpstr>Включенность всех элементов системы говорит о степени внедрения практики ШИБ</vt:lpstr>
      <vt:lpstr>Важно определить «содержательный статус» организации в ШИБ</vt:lpstr>
      <vt:lpstr>Для системы образования важно отличать практики школьного проектирования от практик ШИБ</vt:lpstr>
      <vt:lpstr>Презентация PowerPoint</vt:lpstr>
      <vt:lpstr>Лучшая региональная практика 2022 года</vt:lpstr>
      <vt:lpstr>Презентация PowerPoint</vt:lpstr>
      <vt:lpstr>В рамках работы над проектом в этом году предлагаются ключевые мероприятия</vt:lpstr>
      <vt:lpstr>                                          Спасибо за внимание   www.rcfg24.ru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evstr</dc:creator>
  <cp:lastModifiedBy>Красноусов Сергей Дмитриевич</cp:lastModifiedBy>
  <cp:revision>107</cp:revision>
  <cp:lastPrinted>2022-01-30T15:22:50Z</cp:lastPrinted>
  <dcterms:modified xsi:type="dcterms:W3CDTF">2023-04-27T16:00:07Z</dcterms:modified>
</cp:coreProperties>
</file>